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5"/>
    <p:sldMasterId id="2147483698" r:id="rId6"/>
  </p:sldMasterIdLst>
  <p:notesMasterIdLst>
    <p:notesMasterId r:id="rId21"/>
  </p:notesMasterIdLst>
  <p:handoutMasterIdLst>
    <p:handoutMasterId r:id="rId22"/>
  </p:handoutMasterIdLst>
  <p:sldIdLst>
    <p:sldId id="526" r:id="rId7"/>
    <p:sldId id="520" r:id="rId8"/>
    <p:sldId id="8885" r:id="rId9"/>
    <p:sldId id="8886" r:id="rId10"/>
    <p:sldId id="8873" r:id="rId11"/>
    <p:sldId id="8889" r:id="rId12"/>
    <p:sldId id="8890" r:id="rId13"/>
    <p:sldId id="8888" r:id="rId14"/>
    <p:sldId id="8880" r:id="rId15"/>
    <p:sldId id="8881" r:id="rId16"/>
    <p:sldId id="4087" r:id="rId17"/>
    <p:sldId id="4076" r:id="rId18"/>
    <p:sldId id="8884" r:id="rId19"/>
    <p:sldId id="8855" r:id="rId20"/>
  </p:sldIdLst>
  <p:sldSz cx="9144000" cy="6858000" type="screen4x3"/>
  <p:notesSz cx="9866313" cy="6735763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.makohonova" initials="o" lastIdx="14" clrIdx="0">
    <p:extLst>
      <p:ext uri="{19B8F6BF-5375-455C-9EA6-DF929625EA0E}">
        <p15:presenceInfo xmlns:p15="http://schemas.microsoft.com/office/powerpoint/2012/main" userId="o.makohonova" providerId="None"/>
      </p:ext>
    </p:extLst>
  </p:cmAuthor>
  <p:cmAuthor id="2" name="Olha Makohonova" initials="OM" lastIdx="8" clrIdx="1">
    <p:extLst>
      <p:ext uri="{19B8F6BF-5375-455C-9EA6-DF929625EA0E}">
        <p15:presenceInfo xmlns:p15="http://schemas.microsoft.com/office/powerpoint/2012/main" userId="S::o.makohonova@viseven.com::1ae6b076-b692-4564-bfaa-4c9dcf2f20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352"/>
    <a:srgbClr val="4F2D7F"/>
    <a:srgbClr val="3961AC"/>
    <a:srgbClr val="EC008C"/>
    <a:srgbClr val="595959"/>
    <a:srgbClr val="DBD4E5"/>
    <a:srgbClr val="FDE6F4"/>
    <a:srgbClr val="B8ACB3"/>
    <a:srgbClr val="807F83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4" autoAdjust="0"/>
    <p:restoredTop sz="83725" autoAdjust="0"/>
  </p:normalViewPr>
  <p:slideViewPr>
    <p:cSldViewPr>
      <p:cViewPr varScale="1">
        <p:scale>
          <a:sx n="61" d="100"/>
          <a:sy n="61" d="100"/>
        </p:scale>
        <p:origin x="1014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95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204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89198" y="0"/>
            <a:ext cx="4275402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8AF62-514B-415D-A248-9AC02C4DCAEB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397417"/>
            <a:ext cx="4275402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89198" y="6397417"/>
            <a:ext cx="4275402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49057-5192-4628-B303-C6C6EC7FF5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02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9198" y="0"/>
            <a:ext cx="4275402" cy="338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B58-E5D9-40E0-A724-2D81A7E80E24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17888" y="841375"/>
            <a:ext cx="3030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241587"/>
            <a:ext cx="7893050" cy="26522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417"/>
            <a:ext cx="4275402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9198" y="6397417"/>
            <a:ext cx="4275402" cy="338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70D51-4C9B-4B15-A7F8-A32CC0EA0D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84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70D51-4C9B-4B15-A7F8-A32CC0EA0DC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86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70D51-4C9B-4B15-A7F8-A32CC0EA0DC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75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ВИАГРА </a:t>
            </a:r>
          </a:p>
          <a:p>
            <a:r>
              <a:rPr lang="ru-RU" dirty="0" err="1"/>
              <a:t>Силденафил</a:t>
            </a:r>
            <a:r>
              <a:rPr lang="ru-RU" dirty="0"/>
              <a:t> - препарат,</a:t>
            </a:r>
            <a:r>
              <a:rPr lang="ru-RU" baseline="0" dirty="0"/>
              <a:t> который содержится в </a:t>
            </a:r>
            <a:r>
              <a:rPr lang="ru-RU" baseline="0" dirty="0" err="1"/>
              <a:t>виагре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E70D51-4C9B-4B15-A7F8-A32CC0EA0DC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71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70D51-4C9B-4B15-A7F8-A32CC0EA0DC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4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8"/>
          <p:cNvSpPr>
            <a:spLocks noChangeShapeType="1"/>
          </p:cNvSpPr>
          <p:nvPr/>
        </p:nvSpPr>
        <p:spPr bwMode="auto">
          <a:xfrm flipV="1">
            <a:off x="3924302" y="5531456"/>
            <a:ext cx="4968875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924301" y="5569498"/>
            <a:ext cx="4967288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24001" y="5130043"/>
            <a:ext cx="4967288" cy="290849"/>
          </a:xfrm>
        </p:spPr>
        <p:txBody>
          <a:bodyPr wrap="square">
            <a:sp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A2CEE-FB01-4C8A-B1A7-77C6E2BF42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8" y="332736"/>
            <a:ext cx="53908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79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203">
          <p15:clr>
            <a:srgbClr val="FBAE40"/>
          </p15:clr>
        </p15:guide>
        <p15:guide id="2" pos="281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vascular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8"/>
          <p:cNvSpPr>
            <a:spLocks noChangeShapeType="1"/>
          </p:cNvSpPr>
          <p:nvPr/>
        </p:nvSpPr>
        <p:spPr bwMode="auto">
          <a:xfrm flipV="1">
            <a:off x="2357431" y="5531456"/>
            <a:ext cx="3510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57431" y="5569498"/>
            <a:ext cx="4967288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>
                <a:solidFill>
                  <a:srgbClr val="00AF4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7131" y="4839197"/>
            <a:ext cx="3510000" cy="581698"/>
          </a:xfrm>
        </p:spPr>
        <p:txBody>
          <a:bodyPr wrap="square">
            <a:spAutoFit/>
          </a:bodyPr>
          <a:lstStyle>
            <a:lvl1pPr>
              <a:defRPr sz="21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A2CEE-FB01-4C8A-B1A7-77C6E2BF42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80" y="332736"/>
            <a:ext cx="54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67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26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5072" y="3769298"/>
            <a:ext cx="7993857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ctr">
              <a:spcBef>
                <a:spcPct val="20000"/>
              </a:spcBef>
              <a:buFont typeface="Wingdings" pitchFamily="2" charset="2"/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074" y="2852107"/>
            <a:ext cx="7993856" cy="290849"/>
          </a:xfrm>
        </p:spPr>
        <p:txBody>
          <a:bodyPr wrap="square" anchor="ctr" anchorCtr="0">
            <a:spAutoFit/>
          </a:bodyPr>
          <a:lstStyle>
            <a:lvl1pPr algn="ctr">
              <a:defRPr sz="21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CBD83C-EA5B-4C4B-AB4A-50F65496961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1520" y="2348880"/>
            <a:ext cx="8640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0CEA68-FDBC-4D84-BD13-C02901D803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1520" y="3645024"/>
            <a:ext cx="8640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0DC8161-B532-4404-8F0C-1E3236339E80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2"/>
                </a:solidFill>
              </a:rPr>
              <a:pPr algn="ctr"/>
              <a:t>‹#›</a:t>
            </a:fld>
            <a:endParaRPr lang="en-GB" sz="7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33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">
          <p15:clr>
            <a:srgbClr val="FBAE40"/>
          </p15:clr>
        </p15:guide>
        <p15:guide id="2" pos="9596">
          <p15:clr>
            <a:srgbClr val="FBAE40"/>
          </p15:clr>
        </p15:guide>
        <p15:guide id="3" pos="51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(purpl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5074" y="3769298"/>
            <a:ext cx="7966472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ctr">
              <a:spcBef>
                <a:spcPct val="20000"/>
              </a:spcBef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074" y="2852107"/>
            <a:ext cx="7966472" cy="290849"/>
          </a:xfrm>
        </p:spPr>
        <p:txBody>
          <a:bodyPr wrap="square" anchor="ctr" anchorCtr="0">
            <a:spAutoFit/>
          </a:bodyPr>
          <a:lstStyle>
            <a:lvl1pPr algn="ctr"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CBD83C-EA5B-4C4B-AB4A-50F65496961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1520" y="2348880"/>
            <a:ext cx="8640000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0CEA68-FDBC-4D84-BD13-C02901D8036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51520" y="3645024"/>
            <a:ext cx="8640000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1D49DA2-DA0B-4BA9-9C4C-72E0B38337FB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1"/>
                </a:solidFill>
              </a:rPr>
              <a:pPr algn="ctr"/>
              <a:t>‹#›</a:t>
            </a:fld>
            <a:endParaRPr lang="en-GB" sz="7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">
          <p15:clr>
            <a:srgbClr val="FBAE40"/>
          </p15:clr>
        </p15:guide>
        <p15:guide id="2" pos="95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(image)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8"/>
          <p:cNvSpPr>
            <a:spLocks noChangeShapeType="1"/>
          </p:cNvSpPr>
          <p:nvPr/>
        </p:nvSpPr>
        <p:spPr bwMode="auto">
          <a:xfrm flipV="1">
            <a:off x="3924302" y="5531456"/>
            <a:ext cx="4968875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31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924301" y="5569498"/>
            <a:ext cx="4967288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24001" y="5130043"/>
            <a:ext cx="4967288" cy="290849"/>
          </a:xfrm>
        </p:spPr>
        <p:txBody>
          <a:bodyPr wrap="square">
            <a:sp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051098-6FEB-4978-AE71-D9EFBE9EC9A9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tx2"/>
                </a:solidFill>
              </a:rPr>
              <a:pPr algn="ctr"/>
              <a:t>‹#›</a:t>
            </a:fld>
            <a:endParaRPr lang="en-GB" sz="75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342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203">
          <p15:clr>
            <a:srgbClr val="FBAE40"/>
          </p15:clr>
        </p15:guide>
        <p15:guide id="2" pos="439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575073" y="1412876"/>
            <a:ext cx="8316516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0810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9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F23294-CC10-4C79-9DEC-3B40DD69016E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2"/>
                </a:solidFill>
              </a:rPr>
              <a:pPr algn="ctr"/>
              <a:t>‹#›</a:t>
            </a:fld>
            <a:endParaRPr lang="en-GB" sz="7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7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5556" y="1412879"/>
            <a:ext cx="8316000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/>
          </p:nvPr>
        </p:nvSpPr>
        <p:spPr>
          <a:xfrm>
            <a:off x="575556" y="2132856"/>
            <a:ext cx="8316000" cy="842538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122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/>
          </p:nvPr>
        </p:nvSpPr>
        <p:spPr>
          <a:xfrm>
            <a:off x="575556" y="1412876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22"/>
          </p:nvPr>
        </p:nvSpPr>
        <p:spPr>
          <a:xfrm>
            <a:off x="4896036" y="1412876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2139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+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5556" y="1412879"/>
            <a:ext cx="8316000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2"/>
          </p:nvPr>
        </p:nvSpPr>
        <p:spPr>
          <a:xfrm>
            <a:off x="575556" y="2132856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23"/>
          </p:nvPr>
        </p:nvSpPr>
        <p:spPr>
          <a:xfrm>
            <a:off x="4896036" y="2132856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462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Text vertical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575556" y="1412875"/>
            <a:ext cx="831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576052" y="3789363"/>
            <a:ext cx="831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42079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s + Text vertical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575556" y="1412875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8"/>
          </p:nvPr>
        </p:nvSpPr>
        <p:spPr>
          <a:xfrm>
            <a:off x="4896036" y="1412875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75556" y="3789362"/>
            <a:ext cx="831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78838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,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75556" y="1412879"/>
            <a:ext cx="8316000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75556" y="2132855"/>
            <a:ext cx="3996000" cy="2844000"/>
          </a:xfrm>
          <a:solidFill>
            <a:schemeClr val="bg1"/>
          </a:solidFill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  <p:txBody>
          <a:bodyPr>
            <a:noAutofit/>
          </a:bodyPr>
          <a:lstStyle>
            <a:lvl1pPr>
              <a:defRPr sz="1350"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575556" y="5229204"/>
            <a:ext cx="3996000" cy="382587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202406" indent="0">
              <a:buNone/>
              <a:defRPr/>
            </a:lvl2pPr>
            <a:lvl3pPr marL="410765" indent="0">
              <a:buNone/>
              <a:defRPr/>
            </a:lvl3pPr>
            <a:lvl4pPr marL="627460" indent="0">
              <a:buNone/>
              <a:defRPr/>
            </a:lvl4pPr>
            <a:lvl5pPr marL="1426369" indent="0"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896036" y="2132856"/>
            <a:ext cx="399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38789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+ Picture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Grp="1" noChangeArrowheads="1"/>
          </p:cNvSpPr>
          <p:nvPr>
            <p:ph type="subTitle" sz="quarter" idx="17"/>
          </p:nvPr>
        </p:nvSpPr>
        <p:spPr>
          <a:xfrm>
            <a:off x="575556" y="1412879"/>
            <a:ext cx="8316000" cy="2308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575556" y="5229200"/>
            <a:ext cx="8316000" cy="161583"/>
          </a:xfrm>
        </p:spPr>
        <p:txBody>
          <a:bodyPr>
            <a:sp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202406" indent="0">
              <a:buNone/>
              <a:defRPr/>
            </a:lvl2pPr>
            <a:lvl3pPr marL="410765" indent="0">
              <a:buNone/>
              <a:defRPr/>
            </a:lvl3pPr>
            <a:lvl4pPr marL="627460" indent="0">
              <a:buNone/>
              <a:defRPr/>
            </a:lvl4pPr>
            <a:lvl5pPr marL="1426369" indent="0">
              <a:buFont typeface="Arial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575556" y="2132855"/>
            <a:ext cx="8316000" cy="2844000"/>
          </a:xfrm>
          <a:solidFill>
            <a:schemeClr val="bg1"/>
          </a:solidFill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  <p:txBody>
          <a:bodyPr vert="horz" wrap="square" lIns="0" tIns="0" rIns="0" bIns="0" rtlCol="0">
            <a:noAutofit/>
          </a:bodyPr>
          <a:lstStyle>
            <a:lvl1pPr>
              <a:defRPr lang="en-GB" dirty="0"/>
            </a:lvl1pPr>
          </a:lstStyle>
          <a:p>
            <a:pPr lv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103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Content (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575556" y="1412876"/>
            <a:ext cx="8316000" cy="84253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811FAD-DC96-4789-811A-AF204A94D132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2"/>
                </a:solidFill>
              </a:rPr>
              <a:pPr algn="ctr"/>
              <a:t>‹#›</a:t>
            </a:fld>
            <a:endParaRPr lang="en-GB" sz="750" b="1" dirty="0">
              <a:solidFill>
                <a:schemeClr val="bg2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465EA3F-2D12-4064-8030-FDF5CBAC4A74}"/>
              </a:ext>
            </a:extLst>
          </p:cNvPr>
          <p:cNvCxnSpPr/>
          <p:nvPr userDrawn="1"/>
        </p:nvCxnSpPr>
        <p:spPr bwMode="auto">
          <a:xfrm>
            <a:off x="575556" y="1196752"/>
            <a:ext cx="8316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96645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(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768AD-837E-4B55-A843-B1AAA5704602}"/>
              </a:ext>
            </a:extLst>
          </p:cNvPr>
          <p:cNvSpPr txBox="1"/>
          <p:nvPr userDrawn="1"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2"/>
                </a:solidFill>
              </a:rPr>
              <a:pPr algn="ctr"/>
              <a:t>‹#›</a:t>
            </a:fld>
            <a:endParaRPr lang="en-GB" sz="750" b="1" dirty="0">
              <a:solidFill>
                <a:schemeClr val="bg2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BD2C91-AAF8-4D18-AB5A-62F400C3E2E9}"/>
              </a:ext>
            </a:extLst>
          </p:cNvPr>
          <p:cNvCxnSpPr/>
          <p:nvPr userDrawn="1"/>
        </p:nvCxnSpPr>
        <p:spPr bwMode="auto">
          <a:xfrm>
            <a:off x="575556" y="1196752"/>
            <a:ext cx="8316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82107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736462" y="1138301"/>
            <a:ext cx="8099900" cy="155877"/>
          </a:xfrm>
        </p:spPr>
        <p:txBody>
          <a:bodyPr anchor="t"/>
          <a:lstStyle>
            <a:lvl1pPr marL="0" indent="0" algn="l">
              <a:buNone/>
              <a:defRPr sz="1013">
                <a:solidFill>
                  <a:schemeClr val="accent1"/>
                </a:solidFill>
              </a:defRPr>
            </a:lvl1pPr>
            <a:lvl2pPr marL="0" indent="0" algn="l">
              <a:buNone/>
              <a:defRPr sz="1013">
                <a:solidFill>
                  <a:schemeClr val="accent1"/>
                </a:solidFill>
              </a:defRPr>
            </a:lvl2pPr>
            <a:lvl3pPr marL="0" indent="0" algn="l">
              <a:buNone/>
              <a:defRPr sz="1013">
                <a:solidFill>
                  <a:schemeClr val="accent1"/>
                </a:solidFill>
              </a:defRPr>
            </a:lvl3pPr>
            <a:lvl4pPr marL="0" indent="0" algn="l">
              <a:buNone/>
              <a:defRPr sz="1013">
                <a:solidFill>
                  <a:schemeClr val="accent1"/>
                </a:solidFill>
              </a:defRPr>
            </a:lvl4pPr>
            <a:lvl5pPr marL="0" indent="0" algn="l">
              <a:buNone/>
              <a:defRPr sz="1013">
                <a:solidFill>
                  <a:schemeClr val="accent1"/>
                </a:solidFill>
              </a:defRPr>
            </a:lvl5pPr>
            <a:lvl6pPr marL="0" indent="0" algn="l">
              <a:buNone/>
              <a:defRPr sz="1013">
                <a:solidFill>
                  <a:schemeClr val="accent1"/>
                </a:solidFill>
              </a:defRPr>
            </a:lvl6pPr>
            <a:lvl7pPr marL="0" indent="0" algn="l">
              <a:buNone/>
              <a:defRPr sz="1013">
                <a:solidFill>
                  <a:schemeClr val="accent1"/>
                </a:solidFill>
              </a:defRPr>
            </a:lvl7pPr>
            <a:lvl8pPr marL="0" indent="0" algn="l">
              <a:buNone/>
              <a:defRPr sz="1013">
                <a:solidFill>
                  <a:schemeClr val="accent1"/>
                </a:solidFill>
              </a:defRPr>
            </a:lvl8pPr>
            <a:lvl9pPr marL="0" indent="0" algn="l">
              <a:buNone/>
              <a:defRPr sz="1013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dirty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/>
              <a:t>1/31/2019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dirty="0"/>
              <a:t>///Ксарелто в льготе///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47098" y="617155"/>
            <a:ext cx="299739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>
          <a:xfrm>
            <a:off x="736462" y="1732753"/>
            <a:ext cx="8099900" cy="1073371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Logoschutz" hidden="1"/>
          <p:cNvSpPr/>
          <p:nvPr userDrawn="1">
            <p:custDataLst>
              <p:tags r:id="rId1"/>
            </p:custDataLst>
          </p:nvPr>
        </p:nvSpPr>
        <p:spPr bwMode="gray">
          <a:xfrm>
            <a:off x="64513" y="509323"/>
            <a:ext cx="45906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06" dirty="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506" dirty="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7021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825">
          <p15:clr>
            <a:srgbClr val="FBAE40"/>
          </p15:clr>
        </p15:guide>
        <p15:guide id="2" pos="9897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408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73" y="1412877"/>
            <a:ext cx="8316516" cy="1073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E9B8-BDEA-4048-9D43-7AF14A87B068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• Bayer Holding 4:3 Template 2010 • July 2015</a:t>
            </a:r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‹#›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14328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736462" y="1138301"/>
            <a:ext cx="8099900" cy="155877"/>
          </a:xfrm>
        </p:spPr>
        <p:txBody>
          <a:bodyPr anchor="t"/>
          <a:lstStyle>
            <a:lvl1pPr marL="0" indent="0" algn="l">
              <a:buNone/>
              <a:defRPr sz="1013">
                <a:solidFill>
                  <a:schemeClr val="accent1"/>
                </a:solidFill>
              </a:defRPr>
            </a:lvl1pPr>
            <a:lvl2pPr marL="0" indent="0" algn="l">
              <a:buNone/>
              <a:defRPr sz="1013">
                <a:solidFill>
                  <a:schemeClr val="accent1"/>
                </a:solidFill>
              </a:defRPr>
            </a:lvl2pPr>
            <a:lvl3pPr marL="0" indent="0" algn="l">
              <a:buNone/>
              <a:defRPr sz="1013">
                <a:solidFill>
                  <a:schemeClr val="accent1"/>
                </a:solidFill>
              </a:defRPr>
            </a:lvl3pPr>
            <a:lvl4pPr marL="0" indent="0" algn="l">
              <a:buNone/>
              <a:defRPr sz="1013">
                <a:solidFill>
                  <a:schemeClr val="accent1"/>
                </a:solidFill>
              </a:defRPr>
            </a:lvl4pPr>
            <a:lvl5pPr marL="0" indent="0" algn="l">
              <a:buNone/>
              <a:defRPr sz="1013">
                <a:solidFill>
                  <a:schemeClr val="accent1"/>
                </a:solidFill>
              </a:defRPr>
            </a:lvl5pPr>
            <a:lvl6pPr marL="0" indent="0" algn="l">
              <a:buNone/>
              <a:defRPr sz="1013">
                <a:solidFill>
                  <a:schemeClr val="accent1"/>
                </a:solidFill>
              </a:defRPr>
            </a:lvl6pPr>
            <a:lvl7pPr marL="0" indent="0" algn="l">
              <a:buNone/>
              <a:defRPr sz="1013">
                <a:solidFill>
                  <a:schemeClr val="accent1"/>
                </a:solidFill>
              </a:defRPr>
            </a:lvl7pPr>
            <a:lvl8pPr marL="0" indent="0" algn="l">
              <a:buNone/>
              <a:defRPr sz="1013">
                <a:solidFill>
                  <a:schemeClr val="accent1"/>
                </a:solidFill>
              </a:defRPr>
            </a:lvl8pPr>
            <a:lvl9pPr marL="0" indent="0" algn="l">
              <a:buNone/>
              <a:defRPr sz="1013">
                <a:solidFill>
                  <a:schemeClr val="accent1"/>
                </a:solidFill>
              </a:defRPr>
            </a:lvl9pPr>
          </a:lstStyle>
          <a:p>
            <a:pPr lvl="0"/>
            <a:r>
              <a:rPr lang="de-DE" dirty="0"/>
              <a:t>Formatvorlage des Untertitelmasters durch Klicken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en-US"/>
              <a:t>1/31/2019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/>
              <a:t>///анти-</a:t>
            </a:r>
            <a:r>
              <a:rPr lang="en-US"/>
              <a:t>VEGF </a:t>
            </a:r>
            <a:r>
              <a:rPr lang="ru-RU"/>
              <a:t>в РФ ///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47098" y="617155"/>
            <a:ext cx="299739" cy="39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sz="quarter" idx="16"/>
          </p:nvPr>
        </p:nvSpPr>
        <p:spPr>
          <a:xfrm>
            <a:off x="736461" y="1732752"/>
            <a:ext cx="3915510" cy="1073371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Inhaltsplatzhalter 12"/>
          <p:cNvSpPr>
            <a:spLocks noGrp="1"/>
          </p:cNvSpPr>
          <p:nvPr>
            <p:ph sz="quarter" idx="17"/>
          </p:nvPr>
        </p:nvSpPr>
        <p:spPr>
          <a:xfrm>
            <a:off x="4920343" y="1732752"/>
            <a:ext cx="3915510" cy="107337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Logoschutz" hidden="1"/>
          <p:cNvSpPr/>
          <p:nvPr userDrawn="1">
            <p:custDataLst>
              <p:tags r:id="rId1"/>
            </p:custDataLst>
          </p:nvPr>
        </p:nvSpPr>
        <p:spPr bwMode="gray">
          <a:xfrm>
            <a:off x="64513" y="509323"/>
            <a:ext cx="45906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06" dirty="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de-DE" sz="506" dirty="0">
                <a:solidFill>
                  <a:schemeClr val="tx1"/>
                </a:solidFill>
              </a:rPr>
              <a:t>Schutz</a:t>
            </a:r>
          </a:p>
        </p:txBody>
      </p:sp>
    </p:spTree>
    <p:extLst>
      <p:ext uri="{BB962C8B-B14F-4D97-AF65-F5344CB8AC3E}">
        <p14:creationId xmlns:p14="http://schemas.microsoft.com/office/powerpoint/2010/main" val="25374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211">
          <p15:clr>
            <a:srgbClr val="FBAE40"/>
          </p15:clr>
        </p15:guide>
        <p15:guide id="2" pos="5512">
          <p15:clr>
            <a:srgbClr val="FBAE40"/>
          </p15:clr>
        </p15:guide>
        <p15:guide id="3" orient="horz" pos="1094">
          <p15:clr>
            <a:srgbClr val="FBAE40"/>
          </p15:clr>
        </p15:guide>
        <p15:guide id="4" orient="horz" pos="4085">
          <p15:clr>
            <a:srgbClr val="FBAE40"/>
          </p15:clr>
        </p15:guide>
        <p15:guide id="5" pos="825">
          <p15:clr>
            <a:srgbClr val="FBAE40"/>
          </p15:clr>
        </p15:guide>
        <p15:guide id="7" pos="98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>
            <a:extLst>
              <a:ext uri="{FF2B5EF4-FFF2-40B4-BE49-F238E27FC236}">
                <a16:creationId xmlns:a16="http://schemas.microsoft.com/office/drawing/2014/main" id="{C385A07A-8C7F-BF4F-A888-D867DE8638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B20C58-288A-C740-8005-9F54DCE011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592511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5" y="3609975"/>
            <a:ext cx="7451725" cy="4308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spcBef>
                <a:spcPct val="20000"/>
              </a:spcBef>
              <a:buFont typeface="Wingdings" pitchFamily="2" charset="2"/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2775" y="2809561"/>
            <a:ext cx="7451725" cy="492443"/>
          </a:xfrm>
        </p:spPr>
        <p:txBody>
          <a:bodyPr wrap="square">
            <a:spAutoFit/>
          </a:bodyPr>
          <a:lstStyle>
            <a:lvl1pPr>
              <a:defRPr sz="3200"/>
            </a:lvl1pPr>
          </a:lstStyle>
          <a:p>
            <a:r>
              <a:rPr lang="en-GB" noProof="0" dirty="0"/>
              <a:t>Click to edit Master title text</a:t>
            </a:r>
          </a:p>
        </p:txBody>
      </p:sp>
      <p:sp>
        <p:nvSpPr>
          <p:cNvPr id="5" name="Line 38"/>
          <p:cNvSpPr>
            <a:spLocks noChangeShapeType="1"/>
          </p:cNvSpPr>
          <p:nvPr userDrawn="1"/>
        </p:nvSpPr>
        <p:spPr bwMode="auto">
          <a:xfrm flipV="1">
            <a:off x="611188" y="3422650"/>
            <a:ext cx="8532812" cy="31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2" descr="\\nas-mainz\Projekte_vertraulich\Bayer\17-0612_Fischer_CI-Redesign\vom Kunden\Bayer_Cross_2017_on-Screen_RGB_170630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2400" y="344850"/>
            <a:ext cx="720312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29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3609975"/>
            <a:ext cx="7451724" cy="3693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spcBef>
                <a:spcPct val="20000"/>
              </a:spcBef>
              <a:buFont typeface="Wingdings" pitchFamily="2" charset="2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2774" y="2871116"/>
            <a:ext cx="7451725" cy="430887"/>
          </a:xfrm>
        </p:spPr>
        <p:txBody>
          <a:bodyPr wrap="square">
            <a:spAutoFit/>
          </a:bodyPr>
          <a:lstStyle>
            <a:lvl1pPr>
              <a:defRPr sz="2800"/>
            </a:lvl1pPr>
          </a:lstStyle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5" name="Line 38"/>
          <p:cNvSpPr>
            <a:spLocks noChangeShapeType="1"/>
          </p:cNvSpPr>
          <p:nvPr userDrawn="1"/>
        </p:nvSpPr>
        <p:spPr bwMode="auto">
          <a:xfrm flipV="1">
            <a:off x="611188" y="3422650"/>
            <a:ext cx="8532812" cy="31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42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12000" y="579881"/>
            <a:ext cx="8281175" cy="430887"/>
          </a:xfrm>
        </p:spPr>
        <p:txBody>
          <a:bodyPr/>
          <a:lstStyle/>
          <a:p>
            <a:r>
              <a:rPr lang="en-GB" noProof="0" dirty="0"/>
              <a:t>Click to edit Master title text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11188" y="1376363"/>
            <a:ext cx="8281987" cy="4860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14700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lin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 hasCustomPrompt="1"/>
          </p:nvPr>
        </p:nvSpPr>
        <p:spPr>
          <a:xfrm>
            <a:off x="612776" y="1824374"/>
            <a:ext cx="8280400" cy="44129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612000" y="579881"/>
            <a:ext cx="8281175" cy="430887"/>
          </a:xfrm>
        </p:spPr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3748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 hasCustomPrompt="1"/>
          </p:nvPr>
        </p:nvSpPr>
        <p:spPr>
          <a:xfrm>
            <a:off x="612774" y="1376772"/>
            <a:ext cx="4032000" cy="486051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4860480" y="1376772"/>
            <a:ext cx="4032000" cy="486051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34916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Headline +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612774" y="1825200"/>
            <a:ext cx="4032000" cy="4412088"/>
          </a:xfr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23" hasCustomPrompt="1"/>
          </p:nvPr>
        </p:nvSpPr>
        <p:spPr>
          <a:xfrm>
            <a:off x="4860480" y="1825200"/>
            <a:ext cx="4032000" cy="4412088"/>
          </a:xfr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341066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9123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  <a:endParaRPr lang="en-GB" dirty="0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8230207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2802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 hasCustomPrompt="1"/>
          </p:nvPr>
        </p:nvSpPr>
        <p:spPr>
          <a:xfrm>
            <a:off x="612000" y="1376772"/>
            <a:ext cx="8281175" cy="486051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608035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 hasCustomPrompt="1"/>
          </p:nvPr>
        </p:nvSpPr>
        <p:spPr>
          <a:xfrm>
            <a:off x="612000" y="1825200"/>
            <a:ext cx="8281175" cy="43652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899967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3744000"/>
            <a:ext cx="8280401" cy="24932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able Placeholder 2"/>
          <p:cNvSpPr>
            <a:spLocks noGrp="1"/>
          </p:cNvSpPr>
          <p:nvPr>
            <p:ph type="tbl" sz="quarter" idx="18" hasCustomPrompt="1"/>
          </p:nvPr>
        </p:nvSpPr>
        <p:spPr>
          <a:xfrm>
            <a:off x="611188" y="1376772"/>
            <a:ext cx="8281987" cy="2268537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78224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ab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3744000"/>
            <a:ext cx="8280401" cy="24932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able Placeholder 2"/>
          <p:cNvSpPr>
            <a:spLocks noGrp="1"/>
          </p:cNvSpPr>
          <p:nvPr>
            <p:ph type="tbl" sz="quarter" idx="18" hasCustomPrompt="1"/>
          </p:nvPr>
        </p:nvSpPr>
        <p:spPr>
          <a:xfrm>
            <a:off x="611188" y="1825200"/>
            <a:ext cx="8281987" cy="1763712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471840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  <a:endParaRPr lang="en-GB" dirty="0"/>
          </a:p>
        </p:txBody>
      </p:sp>
      <p:sp>
        <p:nvSpPr>
          <p:cNvPr id="3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1376772"/>
            <a:ext cx="8280401" cy="2268599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able Placeholder 2"/>
          <p:cNvSpPr>
            <a:spLocks noGrp="1"/>
          </p:cNvSpPr>
          <p:nvPr>
            <p:ph type="tbl" sz="quarter" idx="18" hasCustomPrompt="1"/>
          </p:nvPr>
        </p:nvSpPr>
        <p:spPr>
          <a:xfrm>
            <a:off x="611188" y="3744000"/>
            <a:ext cx="8281987" cy="2493288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1688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  <a:endParaRPr lang="en-GB" dirty="0"/>
          </a:p>
        </p:txBody>
      </p:sp>
      <p:sp>
        <p:nvSpPr>
          <p:cNvPr id="3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1825200"/>
            <a:ext cx="8280401" cy="1764121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able Placeholder 2"/>
          <p:cNvSpPr>
            <a:spLocks noGrp="1"/>
          </p:cNvSpPr>
          <p:nvPr>
            <p:ph type="tbl" sz="quarter" idx="18" hasCustomPrompt="1"/>
          </p:nvPr>
        </p:nvSpPr>
        <p:spPr>
          <a:xfrm>
            <a:off x="611188" y="3744000"/>
            <a:ext cx="8281987" cy="2493288"/>
          </a:xfrm>
        </p:spPr>
        <p:txBody>
          <a:bodyPr/>
          <a:lstStyle>
            <a:lvl1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 noProof="0" dirty="0"/>
              <a:t>C</a:t>
            </a:r>
            <a:r>
              <a:rPr lang="en-US" noProof="0" dirty="0"/>
              <a:t>lick on the icon</a:t>
            </a:r>
            <a:r>
              <a:rPr lang="hu-HU" noProof="0" dirty="0"/>
              <a:t> t</a:t>
            </a:r>
            <a:r>
              <a:rPr lang="en-US" noProof="0" dirty="0"/>
              <a:t>o insert a table</a:t>
            </a:r>
            <a:endParaRPr lang="en-GB" noProof="0" dirty="0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0810288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3744000"/>
            <a:ext cx="8280401" cy="24932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7" hasCustomPrompt="1"/>
          </p:nvPr>
        </p:nvSpPr>
        <p:spPr>
          <a:xfrm>
            <a:off x="612774" y="1376772"/>
            <a:ext cx="8280401" cy="2269812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946048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edit Master title text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12774" y="3744000"/>
            <a:ext cx="8280401" cy="24932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7" hasCustomPrompt="1"/>
          </p:nvPr>
        </p:nvSpPr>
        <p:spPr>
          <a:xfrm>
            <a:off x="612774" y="1825200"/>
            <a:ext cx="8280401" cy="176377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12776" y="1376772"/>
            <a:ext cx="8280400" cy="39639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Wingdings" pitchFamily="2" charset="2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GB" noProof="0" dirty="0"/>
              <a:t>Click to edit Master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340463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93A73-53D8-464C-9499-97784F443C64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05.10.2026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0A887-1A06-4C9C-AE90-3BFDB588CE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344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F3F3ABC3-9E13-40C9-9F9A-00D2272312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05.10.2026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77716" y="6580146"/>
            <a:ext cx="6229350" cy="153888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C4C1367-D454-475A-AFA6-F06606B8972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66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9113" y="604838"/>
            <a:ext cx="7186612" cy="38417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69888" y="1522413"/>
            <a:ext cx="8516937" cy="4537075"/>
          </a:xfr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6234607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84163" y="6118225"/>
            <a:ext cx="8402637" cy="647700"/>
          </a:xfrm>
        </p:spPr>
        <p:txBody>
          <a:bodyPr lIns="0" tIns="0" rIns="0" bIns="0" anchor="b"/>
          <a:lstStyle>
            <a:lvl1pPr marL="0" indent="0">
              <a:spcAft>
                <a:spcPts val="0"/>
              </a:spcAft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15358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5521305"/>
      </p:ext>
    </p:extLst>
  </p:cSld>
  <p:clrMapOvr>
    <a:masterClrMapping/>
  </p:clrMapOvr>
  <p:transition spd="slow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57740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060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528638"/>
            <a:ext cx="8072438" cy="4270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11188" y="1447800"/>
            <a:ext cx="8229600" cy="4400550"/>
          </a:xfrm>
        </p:spPr>
        <p:txBody>
          <a:bodyPr/>
          <a:lstStyle/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41471124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75075" y="6626697"/>
            <a:ext cx="6805239" cy="1154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575073" y="703792"/>
            <a:ext cx="8316516" cy="2492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75073" y="1412876"/>
            <a:ext cx="8316516" cy="842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" y="6625952"/>
            <a:ext cx="575073" cy="11541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fld id="{6A9215A3-A5EC-45BD-A4DA-0CCD1244418E}" type="slidenum">
              <a:rPr lang="en-GB" sz="750" b="1" smtClean="0">
                <a:solidFill>
                  <a:schemeClr val="bg2"/>
                </a:solidFill>
              </a:rPr>
              <a:pPr algn="ctr"/>
              <a:t>‹#›</a:t>
            </a:fld>
            <a:endParaRPr lang="en-GB" sz="750" b="1" dirty="0">
              <a:solidFill>
                <a:schemeClr val="bg2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DFB02A-7EE0-4826-AD2D-8E017B8618D0}"/>
              </a:ext>
            </a:extLst>
          </p:cNvPr>
          <p:cNvCxnSpPr/>
          <p:nvPr userDrawn="1"/>
        </p:nvCxnSpPr>
        <p:spPr bwMode="auto">
          <a:xfrm>
            <a:off x="575556" y="1196752"/>
            <a:ext cx="8316000" cy="0"/>
          </a:xfrm>
          <a:prstGeom prst="lin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0573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726" r:id="rId21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bg2"/>
          </a:solidFill>
          <a:latin typeface="Arial" charset="0"/>
        </a:defRPr>
      </a:lvl9pPr>
    </p:titleStyle>
    <p:bodyStyle>
      <a:lvl1pPr marL="201216" indent="-201216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t"/>
        <a:tabLst>
          <a:tab pos="928688" algn="l"/>
        </a:tabLst>
        <a:defRPr sz="1350">
          <a:solidFill>
            <a:schemeClr val="bg2"/>
          </a:solidFill>
          <a:latin typeface="+mn-lt"/>
          <a:ea typeface="+mn-ea"/>
          <a:cs typeface="+mn-cs"/>
        </a:defRPr>
      </a:lvl1pPr>
      <a:lvl2pPr marL="409575" indent="-207169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Symbol" pitchFamily="18" charset="2"/>
        <a:buChar char="·"/>
        <a:tabLst>
          <a:tab pos="928688" algn="l"/>
        </a:tabLst>
        <a:defRPr sz="1200">
          <a:solidFill>
            <a:schemeClr val="tx1"/>
          </a:solidFill>
          <a:latin typeface="+mn-lt"/>
        </a:defRPr>
      </a:lvl2pPr>
      <a:lvl3pPr marL="626269" indent="-215504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Arial" charset="0"/>
        <a:buChar char="–"/>
        <a:tabLst>
          <a:tab pos="928688" algn="l"/>
        </a:tabLst>
        <a:defRPr sz="1050">
          <a:solidFill>
            <a:schemeClr val="tx1"/>
          </a:solidFill>
          <a:latin typeface="+mn-lt"/>
        </a:defRPr>
      </a:lvl3pPr>
      <a:lvl4pPr marL="827485" indent="-200025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Arial" charset="0"/>
        <a:buChar char="–"/>
        <a:tabLst>
          <a:tab pos="928688" algn="l"/>
        </a:tabLst>
        <a:defRPr sz="1050">
          <a:solidFill>
            <a:schemeClr val="tx1"/>
          </a:solidFill>
          <a:latin typeface="+mn-lt"/>
        </a:defRPr>
      </a:lvl4pPr>
      <a:lvl5pPr marL="1426369" indent="0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None/>
        <a:tabLst>
          <a:tab pos="928688" algn="l"/>
        </a:tabLst>
        <a:defRPr sz="1200">
          <a:solidFill>
            <a:schemeClr val="tx1"/>
          </a:solidFill>
          <a:latin typeface="+mn-lt"/>
        </a:defRPr>
      </a:lvl5pPr>
      <a:lvl6pPr marL="1949054" indent="-17978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928688" algn="l"/>
        </a:tabLst>
        <a:defRPr sz="1200">
          <a:solidFill>
            <a:schemeClr val="tx1"/>
          </a:solidFill>
          <a:latin typeface="+mn-lt"/>
        </a:defRPr>
      </a:lvl6pPr>
      <a:lvl7pPr marL="2291954" indent="-17978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928688" algn="l"/>
        </a:tabLst>
        <a:defRPr sz="1200">
          <a:solidFill>
            <a:schemeClr val="tx1"/>
          </a:solidFill>
          <a:latin typeface="+mn-lt"/>
        </a:defRPr>
      </a:lvl7pPr>
      <a:lvl8pPr marL="2634854" indent="-17978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928688" algn="l"/>
        </a:tabLst>
        <a:defRPr sz="1200">
          <a:solidFill>
            <a:schemeClr val="tx1"/>
          </a:solidFill>
          <a:latin typeface="+mn-lt"/>
        </a:defRPr>
      </a:lvl8pPr>
      <a:lvl9pPr marL="2977754" indent="-17978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928688" algn="l"/>
        </a:tabLst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301">
          <p15:clr>
            <a:srgbClr val="F26B43"/>
          </p15:clr>
        </p15:guide>
        <p15:guide id="2" pos="644">
          <p15:clr>
            <a:srgbClr val="F26B43"/>
          </p15:clr>
        </p15:guide>
        <p15:guide id="3" pos="9959">
          <p15:clr>
            <a:srgbClr val="F26B43"/>
          </p15:clr>
        </p15:guide>
        <p15:guide id="4" orient="horz" pos="890">
          <p15:clr>
            <a:srgbClr val="F26B43"/>
          </p15:clr>
        </p15:guide>
        <p15:guide id="5" orient="horz" pos="4247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orient="horz" pos="4020">
          <p15:clr>
            <a:srgbClr val="F26B43"/>
          </p15:clr>
        </p15:guide>
        <p15:guide id="8" orient="horz" pos="39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12000" y="579881"/>
            <a:ext cx="8281175" cy="4308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en-GB" noProof="0" dirty="0"/>
              <a:t>Click to edit Master title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11188" y="1376473"/>
            <a:ext cx="8281987" cy="4860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Line 38"/>
          <p:cNvSpPr>
            <a:spLocks noChangeShapeType="1"/>
          </p:cNvSpPr>
          <p:nvPr/>
        </p:nvSpPr>
        <p:spPr bwMode="auto">
          <a:xfrm flipV="1">
            <a:off x="611188" y="1052736"/>
            <a:ext cx="8532812" cy="31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24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268288" indent="-268288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"/>
        <a:tabLst>
          <a:tab pos="1238250" algn="l"/>
        </a:tabLst>
        <a:defRPr sz="20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46100" indent="-27622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Symbol" panose="05050102010706020507" pitchFamily="18" charset="2"/>
        <a:buChar char=""/>
        <a:tabLst>
          <a:tab pos="1238250" algn="l"/>
        </a:tabLst>
        <a:defRPr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835025" indent="-287338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–"/>
        <a:tabLst>
          <a:tab pos="1238250" algn="l"/>
        </a:tabLst>
        <a:defRPr sz="16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103313" indent="-266700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1238250" algn="l"/>
        </a:tabLst>
        <a:defRPr sz="16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362075" indent="-285750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–"/>
        <a:tabLst/>
        <a:defRPr sz="1600" baseline="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98738" indent="-239713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1238250" algn="l"/>
        </a:tabLst>
        <a:defRPr sz="1600">
          <a:solidFill>
            <a:schemeClr val="tx1"/>
          </a:solidFill>
          <a:latin typeface="+mn-lt"/>
        </a:defRPr>
      </a:lvl6pPr>
      <a:lvl7pPr marL="3055938" indent="-239713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1238250" algn="l"/>
        </a:tabLst>
        <a:defRPr sz="1600">
          <a:solidFill>
            <a:schemeClr val="tx1"/>
          </a:solidFill>
          <a:latin typeface="+mn-lt"/>
        </a:defRPr>
      </a:lvl7pPr>
      <a:lvl8pPr marL="3513138" indent="-239713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1238250" algn="l"/>
        </a:tabLst>
        <a:defRPr sz="1600">
          <a:solidFill>
            <a:schemeClr val="tx1"/>
          </a:solidFill>
          <a:latin typeface="+mn-lt"/>
        </a:defRPr>
      </a:lvl8pPr>
      <a:lvl9pPr marL="3970338" indent="-239713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Font typeface="Arial" charset="0"/>
        <a:buChar char="–"/>
        <a:tabLst>
          <a:tab pos="1238250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who.int/gb/ebwha" TargetMode="Externa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opuch.ru/anamnez-nasledstvennoste-nervno-psihicheskimi-zabolevaniyami-n/index.html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0006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692696"/>
            <a:ext cx="8064896" cy="5433467"/>
          </a:xfrm>
        </p:spPr>
        <p:txBody>
          <a:bodyPr>
            <a:normAutofit fontScale="85000" lnSpcReduction="10000"/>
          </a:bodyPr>
          <a:lstStyle/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4000" b="1" dirty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  </a:t>
            </a: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 ФАРМАКОТЕРАПИИ  ДЕТЕЙ ПРИ НАЗНАЧЕНИИ ЛЕКАРСТВЕННЫХ ПРЕПАРАТОВ </a:t>
            </a: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АПТЕЧНОГО ИЗГОТОВЛЕНИЯ </a:t>
            </a: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endParaRPr lang="ru-RU" sz="3000" b="1" dirty="0">
              <a:solidFill>
                <a:srgbClr val="002060"/>
              </a:solidFill>
              <a:effectLst/>
            </a:endParaRP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</a:rPr>
              <a:t> 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Надежда 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адимовна 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Верлан</a:t>
            </a: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Елена Олеговна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очкина</a:t>
            </a:r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 eaLnBrk="1" fontAlgn="base" hangingPunct="1">
              <a:spcBef>
                <a:spcPts val="9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рестовна</a:t>
            </a:r>
            <a:r>
              <a:rPr lang="ru-RU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Бессонова</a:t>
            </a:r>
            <a:r>
              <a:rPr lang="en-US" sz="2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800" b="1" dirty="0">
                <a:solidFill>
                  <a:srgbClr val="002060"/>
                </a:solidFill>
                <a:effectLst/>
              </a:rPr>
              <a:t>                   </a:t>
            </a:r>
            <a:r>
              <a:rPr lang="ru-RU" sz="1800" b="1" dirty="0">
                <a:solidFill>
                  <a:srgbClr val="002060"/>
                </a:solidFill>
                <a:effectLst/>
              </a:rPr>
              <a:t> </a:t>
            </a:r>
            <a:endParaRPr lang="ru-RU" sz="1800" b="1" dirty="0">
              <a:effectLst/>
            </a:endParaRPr>
          </a:p>
          <a:p>
            <a:pPr marL="0" indent="0">
              <a:buNone/>
            </a:pPr>
            <a:r>
              <a:rPr lang="ru-RU" altLang="ru-RU" sz="2000" b="1" dirty="0">
                <a:solidFill>
                  <a:srgbClr val="000099"/>
                </a:solidFill>
              </a:rPr>
              <a:t>   </a:t>
            </a:r>
            <a:r>
              <a:rPr lang="ru-RU" altLang="ru-RU" sz="2000" b="1" baseline="0" dirty="0">
                <a:solidFill>
                  <a:srgbClr val="000099"/>
                </a:solidFill>
              </a:rPr>
              <a:t>                       </a:t>
            </a: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pPr marL="0" indent="0" algn="ctr" rtl="0" eaLnBrk="1" fontAlgn="base" hangingPunct="1">
              <a:spcBef>
                <a:spcPts val="6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1600" dirty="0">
                <a:solidFill>
                  <a:srgbClr val="000099"/>
                </a:solidFill>
                <a:effectLst/>
                <a:latin typeface="+mn-lt"/>
                <a:ea typeface="+mn-ea"/>
                <a:cs typeface="+mn-cs"/>
              </a:rPr>
              <a:t>       </a:t>
            </a:r>
            <a:r>
              <a:rPr lang="en-US" sz="1600" dirty="0">
                <a:solidFill>
                  <a:srgbClr val="000099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ru-RU" sz="16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Иркутская ГМАПО – филиал ФГАОУ ДПО «РМАНПО» МЗ РФ</a:t>
            </a:r>
            <a:r>
              <a:rPr lang="ru-RU" sz="1600" dirty="0">
                <a:solidFill>
                  <a:srgbClr val="C6F07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0" eaLnBrk="1" fontAlgn="base" hangingPunct="1">
              <a:spcBef>
                <a:spcPts val="600"/>
              </a:spcBef>
              <a:spcAft>
                <a:spcPts val="0"/>
              </a:spcAft>
              <a:buNone/>
              <a:tabLst>
                <a:tab pos="928751" algn="l"/>
              </a:tabLst>
            </a:pPr>
            <a:r>
              <a:rPr lang="ru-RU" sz="16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1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фармации</a:t>
            </a:r>
            <a:r>
              <a:rPr lang="ru-RU" sz="16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и клинической фармакологии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altLang="en-US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altLang="en-US" sz="1600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buNone/>
            </a:pPr>
            <a:endParaRPr lang="ru-RU" altLang="en-US" sz="1600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buNone/>
            </a:pPr>
            <a:r>
              <a:rPr lang="ru-RU" altLang="en-US" sz="1600" dirty="0">
                <a:solidFill>
                  <a:srgbClr val="002060"/>
                </a:solidFill>
                <a:cs typeface="Times New Roman" pitchFamily="18" charset="0"/>
              </a:rPr>
              <a:t>                </a:t>
            </a:r>
            <a:r>
              <a:rPr lang="ru-RU" alt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октября 2026 -  Воронеж</a:t>
            </a:r>
          </a:p>
          <a:p>
            <a:pPr algn="ctr">
              <a:buNone/>
            </a:pPr>
            <a:endParaRPr lang="ru-RU" altLang="en-US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buNone/>
            </a:pP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6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F8630082-9BFC-4A45-85E3-3CA5AB615E56-L0-001.png" descr="F8630082-9BFC-4A45-85E3-3CA5AB615E56-L0-001.png">
            <a:extLst>
              <a:ext uri="{FF2B5EF4-FFF2-40B4-BE49-F238E27FC236}">
                <a16:creationId xmlns:a16="http://schemas.microsoft.com/office/drawing/2014/main" id="{029253B7-D5F5-1741-884E-267278F1CE9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-7938"/>
            <a:ext cx="8469312" cy="656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BE0BA9-78C8-EA48-90B2-241DBA2EE960}"/>
              </a:ext>
            </a:extLst>
          </p:cNvPr>
          <p:cNvSpPr txBox="1"/>
          <p:nvPr/>
        </p:nvSpPr>
        <p:spPr>
          <a:xfrm>
            <a:off x="6948488" y="6561138"/>
            <a:ext cx="3024187" cy="261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ru-RU" altLang="ru-RU" sz="1000"/>
              <a:t>Материалы Н.В. Верлан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73" y="565293"/>
            <a:ext cx="8316516" cy="387798"/>
          </a:xfrm>
        </p:spPr>
        <p:txBody>
          <a:bodyPr/>
          <a:lstStyle/>
          <a:p>
            <a:r>
              <a:rPr lang="ru-RU" sz="2800" dirty="0"/>
              <a:t>АКТУАЛЬНОСТЬ ТЕМЫ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3</a:t>
            </a:fld>
            <a:endParaRPr lang="en-US" dirty="0">
              <a:solidFill>
                <a:srgbClr val="4D4D4D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EC008C"/>
              </a:buClr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ВОЗ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принят 10-летний  глобальный план действий по укреплению безопасности  пациентов (2021-2030), в котором в качестве первой стратегической задачи  выдвинуто «повсеместное  распространение стремления  к нулевому предотвратимому вреду для  пациентов» при использовании лекарственных препаратов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b="1" u="sng" dirty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https://apps.who.int/gb/ebwha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>
                <a:effectLst/>
              </a:rPr>
              <a:t> </a:t>
            </a:r>
          </a:p>
          <a:p>
            <a:pPr lvl="0">
              <a:buClr>
                <a:srgbClr val="EC008C"/>
              </a:buClr>
            </a:pPr>
            <a:endParaRPr lang="ru-RU" sz="2400" dirty="0">
              <a:solidFill>
                <a:srgbClr val="4F2D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EC008C"/>
              </a:buClr>
            </a:pPr>
            <a:r>
              <a:rPr lang="ru-RU" sz="2400" b="1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снижения рисков нежелательных лекарственных реакций, предупреждения медикаментозных осложнений, соответствия положений </a:t>
            </a:r>
            <a:r>
              <a:rPr lang="en-US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jure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«</a:t>
            </a:r>
            <a:r>
              <a:rPr lang="en-US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de-facto</a:t>
            </a: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DC32F-1AA7-B17B-22A7-CA505BAFE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73" y="177494"/>
            <a:ext cx="8316516" cy="775597"/>
          </a:xfrm>
        </p:spPr>
        <p:txBody>
          <a:bodyPr/>
          <a:lstStyle/>
          <a:p>
            <a:r>
              <a:rPr lang="ru-RU" sz="2800" b="1" dirty="0">
                <a:solidFill>
                  <a:srgbClr val="3513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ФАРМАКОТЕРАПИИ В ПЕДИАТРИЧЕСКОЙ ПРАКТИКЕ</a:t>
            </a:r>
            <a:endParaRPr lang="ru-RU" sz="2800" dirty="0">
              <a:solidFill>
                <a:srgbClr val="3513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5F5A59-1FE9-0E86-7937-F42EE02BC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12877"/>
            <a:ext cx="7488832" cy="3323987"/>
          </a:xfrm>
        </p:spPr>
        <p:txBody>
          <a:bodyPr/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Организм ребенка, </a:t>
            </a:r>
            <a:r>
              <a:rPr lang="ru-RU" sz="2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Анамнез Наследственность нервно-психическими заболеваниями не отягощена. Родился 1 ребенком в семье из 2 детей. Беременность протекала без патологии. Роды нормальные. Развитие в раннем возрасте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особенно в раннем возрасте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характеризуется малой массой при большой поверхности тела, большим объемом внеклеточной жидкости, своеобразным связыванием белков с лекарственным средством, незрелостью и недостаточностью ферментных систем,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метаболизирующих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ЛС в крови, незрелостью регуляторных механизмов (нервной системы, дыхательного центра, центра терморегуляции и т. д.).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15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AE59D-195D-919E-771D-A262567D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73" y="288294"/>
            <a:ext cx="8316516" cy="664797"/>
          </a:xfrm>
        </p:spPr>
        <p:txBody>
          <a:bodyPr/>
          <a:lstStyle/>
          <a:p>
            <a:r>
              <a:rPr lang="ru-RU" sz="2400" b="1" dirty="0">
                <a:solidFill>
                  <a:srgbClr val="3513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ФАРМАКОТЕРАПИИ В ПЕДИАТРИЧЕСКОЙ ПРАКТИКЕ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24E5CF-25B2-C19F-53AA-0931D1A68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215" algn="just"/>
            <a:r>
              <a:rPr lang="ru-RU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Лекарственная терапия в детском возрасте существенным образом отличается от лечения взрослых не только в количественном, но и в качественном отношении. </a:t>
            </a:r>
          </a:p>
          <a:p>
            <a:pPr indent="450215" algn="just"/>
            <a:r>
              <a:rPr lang="ru-RU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детском возрасте фармакотерапия должна учитывать все анатомо-физиологические особенности организма, определяющие его реакцию на введение лекарственных препаратов </a:t>
            </a:r>
          </a:p>
        </p:txBody>
      </p:sp>
    </p:spTree>
    <p:extLst>
      <p:ext uri="{BB962C8B-B14F-4D97-AF65-F5344CB8AC3E}">
        <p14:creationId xmlns:p14="http://schemas.microsoft.com/office/powerpoint/2010/main" val="376463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82E76-71F9-DDA1-B447-9AF80F113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73" y="565293"/>
            <a:ext cx="8316516" cy="387798"/>
          </a:xfrm>
        </p:spPr>
        <p:txBody>
          <a:bodyPr/>
          <a:lstStyle/>
          <a:p>
            <a:r>
              <a:rPr lang="ru-RU" sz="2800" b="1" dirty="0">
                <a:solidFill>
                  <a:srgbClr val="3513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АПТЕЧНОЕ ПРОИЗВОДСТВО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8F4926-CEBA-4CF7-48F0-4C1E477A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73" y="1412877"/>
            <a:ext cx="8316516" cy="4784002"/>
          </a:xfrm>
        </p:spPr>
        <p:txBody>
          <a:bodyPr/>
          <a:lstStyle/>
          <a:p>
            <a:pPr indent="450215" algn="just"/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Производственные аптеки могут  изготавливать индивидуальные лекарственные препараты (растворы, капли, микстуры, порошки) для применения у детей с периода новорожденности,  и это является неотъемлемым компонентом лечебного процесса в педиатрии.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Назначение и изготовление лекарств при оказании педиатрической лекарственной помощи требуется по причине отсутствия промышленно произведенных средств в назначаемых </a:t>
            </a:r>
            <a:r>
              <a:rPr lang="ru-RU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лекарственных формах и дозах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которые довольно часто используются для лечения  новорожденных и детей первых лет жизни.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B7A520-2898-A0EF-2237-9C05E79CF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6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34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9DBF2-9D4C-FB0F-B80E-CA1EF3D4D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73" y="332656"/>
            <a:ext cx="8316516" cy="387798"/>
          </a:xfrm>
        </p:spPr>
        <p:txBody>
          <a:bodyPr/>
          <a:lstStyle/>
          <a:p>
            <a:r>
              <a:rPr lang="ru-RU" sz="2800" b="1" dirty="0">
                <a:solidFill>
                  <a:srgbClr val="3513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АПТЕЧНОЕ ПРОИЗВОДСТВО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CA2AD3-5F11-DA0C-D020-FA4A253F9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73" y="720454"/>
            <a:ext cx="7957367" cy="654025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репараты, которые не производятся в промышленности по причине ограниченных сроков годности, малых объемов спроса, их низкой рентабельности, а также «эксклюзивности» (мануальные  и магистральные прописи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Фармакопею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издания, которая вступила в силу с 01 сентября 2023 г.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впервые ввела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ОФС.1.4.1.043 «Выбор лекарственных форм для детей»,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которой приведена информация о лекарственных формах, в виде которых могут быть произведены или изготовлены лекарственные препараты предназначенные для применения в педиатрической практике.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ОФС является инновационной и имеет исключительно важное значение для современной педиатрической практики, т.к. позволяет решать целый ряд принципиально важных вопросов при проведении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персонализированной фармакотерапии у детей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различных заболеваниях.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801363-7A8C-0EF1-0452-95D2C40D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7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58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00F38-71C5-4E1D-F92F-86BC2F2A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73" y="509893"/>
            <a:ext cx="8316516" cy="443198"/>
          </a:xfrm>
        </p:spPr>
        <p:txBody>
          <a:bodyPr/>
          <a:lstStyle/>
          <a:p>
            <a:r>
              <a:rPr lang="ru-RU" sz="3200" b="1" dirty="0">
                <a:solidFill>
                  <a:srgbClr val="3513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АПТЕЧНОЕ ПРОИЗВОДСТВО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275B1F-8E1D-A685-3AEC-75BC5C610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73" y="1412877"/>
            <a:ext cx="8316516" cy="3706784"/>
          </a:xfrm>
        </p:spPr>
        <p:txBody>
          <a:bodyPr/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Производственные процессы и используемое оборудование –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методы,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которые состоят из определенных технологических стадий и операций. Способ получения лекарственного препарата определяет стабильность, скорость его высвобождения из лекарственной формы, интенсивность всасывания и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терапевтическую эффективность.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34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33D28-A66A-34A3-62F7-38205EAD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5" y="216282"/>
            <a:ext cx="8064004" cy="332399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АПТЕЧНОЕ ПРОИЗВОДСТВО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E6C92C-E3E3-1641-F0D3-DDC77F6E8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8681"/>
            <a:ext cx="8424045" cy="653832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Таблетки для детей должны иметь несколько дозировок. Рекомендуется для детей выпускать таблетки и капсулы как можно меньшего размера. Производство таблеток небольшого размера, содержащих часть требуемой дозы, можно рассматривать как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улучшения приемлемости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лекарственной формы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и/или увеличения диапазона дозирования таблеток.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Рекомендуется, чтобы таблетки были обтекаемой формы, небольшого размера (диаметр 3–4 мм), чтобы доза действующего вещества/веществ для детей целевой возрастной группы достигалась за счёт приёма одной или нескольких таких таблеток, называемых «мини»- или «микро»-таблетками. Приём нескольких мини-таблеток может быть предпочтительнее приёма одной, более крупной ЛФ, кроме того, таблетки меньшего размера позволяют осуществлять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гибкое дозирование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Следует также предусмотреть нанесение разделительных рисок на таблетку, чтобы обеспечить точное деление её на половинки или четвертинки.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0BB85B-BC06-68F8-7F7E-5FAB6B453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9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28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73" y="565293"/>
            <a:ext cx="8316516" cy="387798"/>
          </a:xfrm>
        </p:spPr>
        <p:txBody>
          <a:bodyPr/>
          <a:lstStyle/>
          <a:p>
            <a:r>
              <a:rPr lang="ru-RU" sz="2800" dirty="0"/>
              <a:t>ЦЕЛЬ ИССЛЕДОВАНИЯ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5073" y="1412877"/>
            <a:ext cx="8316516" cy="1569660"/>
          </a:xfrm>
        </p:spPr>
        <p:txBody>
          <a:bodyPr/>
          <a:lstStyle/>
          <a:p>
            <a:pPr algn="just"/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оценку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 по заявленным лекарственным препаратам  аптечного изготовления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 клинических рекомендаций для фармакотерапии детей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10</a:t>
            </a:fld>
            <a:endParaRPr lang="en-US" dirty="0">
              <a:solidFill>
                <a:srgbClr val="4D4D4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7198"/>
            <a:ext cx="8316516" cy="664797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 для детей</a:t>
            </a:r>
            <a:b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нормативных актах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41995"/>
            <a:ext cx="8136012" cy="591600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рекомендации «Лёгочная гипертензия у детей» (Ассоциация сердечно-сосудистых хирургов России,  Всероссийская общественная организация «Ассоциация детских кардиологов России», Российское общество неонатологов, Союз педиатров России)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Силденафил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(ингибитором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фосфодиэстаразы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типа)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стартовая специфическая терапия ЛГ у детей с ФК I–II и низким стратифицированным риском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Начальная доза составляет 0,3 - 0,5 мг/кг на прием 4 раза в сутки у детей до 1 года и 3 раза в сутки у детей старше 1 года перорально. Поддерживающая доза - 0,5 - 1 мг/кг на прием 4 раза в сутки у детей до 1 года и 3 раза в сутки у детей старше 1 года перорально.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информации по применению, противопоказанием к назначению препарата является возраст до 18 лет.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11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04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73" y="177494"/>
            <a:ext cx="8316516" cy="77559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 для детей </a:t>
            </a:r>
            <a:br>
              <a:rPr lang="ru-RU" sz="28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4F2D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нормативных актах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5073" y="1412877"/>
            <a:ext cx="8316516" cy="452431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 «Кистозный фиброз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)» (Союз педиатров России, Ассоциация медицинских генетиков, Российское респираторное общество, Российское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трансплантологическое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общество)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пациентов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может применяться следующий антимикробный препарат (в зависимости от результатов микробиологического исследования):</a:t>
            </a:r>
          </a:p>
          <a:p>
            <a:pPr marL="0" indent="0" algn="just">
              <a:buNone/>
            </a:pP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Левофлоксацин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информации о применение препарата </a:t>
            </a:r>
          </a:p>
          <a:p>
            <a:pPr algn="just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 у детей до 18 лет.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12</a:t>
            </a:fld>
            <a:endParaRPr lang="en-US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71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73" y="565293"/>
            <a:ext cx="8316516" cy="387798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5073" y="1412877"/>
            <a:ext cx="7813351" cy="4801314"/>
          </a:xfrm>
        </p:spPr>
        <p:txBody>
          <a:bodyPr/>
          <a:lstStyle/>
          <a:p>
            <a:pPr algn="just"/>
            <a:r>
              <a:rPr lang="ru-RU" sz="2400" dirty="0"/>
              <a:t>В </a:t>
            </a:r>
            <a:r>
              <a:rPr lang="ru-RU" sz="2400" b="1" dirty="0">
                <a:solidFill>
                  <a:srgbClr val="FF0000"/>
                </a:solidFill>
              </a:rPr>
              <a:t>25,0% </a:t>
            </a:r>
            <a:r>
              <a:rPr lang="ru-RU" sz="2400" dirty="0"/>
              <a:t>рассмотренных случаев нет соответствия заявленных к аптечному производству лекарственных  препаратов для использования детям и клинических рекомендаций по фармакотерапии в педиатрии </a:t>
            </a:r>
          </a:p>
          <a:p>
            <a:pPr algn="just"/>
            <a:r>
              <a:rPr lang="ru-RU" sz="2400" dirty="0"/>
              <a:t>Необходима гармонизация регуляторных аспектов: </a:t>
            </a:r>
          </a:p>
          <a:p>
            <a:pPr marL="0" indent="0" algn="just">
              <a:buNone/>
            </a:pPr>
            <a:r>
              <a:rPr lang="ru-RU" sz="2400" dirty="0"/>
              <a:t>- информации по медицинскому использованию лекарственных препаратов, </a:t>
            </a:r>
          </a:p>
          <a:p>
            <a:pPr marL="0" indent="0" algn="just">
              <a:buNone/>
            </a:pPr>
            <a:r>
              <a:rPr lang="ru-RU" sz="2400" dirty="0"/>
              <a:t>- клинических рекомендаций по лечению в педиатрической практике </a:t>
            </a:r>
          </a:p>
          <a:p>
            <a:pPr marL="0" indent="0" algn="just">
              <a:buNone/>
            </a:pPr>
            <a:r>
              <a:rPr lang="ru-RU" sz="2400" dirty="0"/>
              <a:t>- и вопросам технологий выпуска при их аптечном изготовлении.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4D4D4D"/>
                </a:solidFill>
              </a:rPr>
              <a:t>Page </a:t>
            </a:r>
            <a:fld id="{87F334AE-4EAC-4C2D-A638-92A76F09FCC4}" type="slidenum">
              <a:rPr lang="en-US" smtClean="0">
                <a:solidFill>
                  <a:srgbClr val="4D4D4D"/>
                </a:solidFill>
              </a:rPr>
              <a:pPr/>
              <a:t>13</a:t>
            </a:fld>
            <a:endParaRPr lang="en-US" dirty="0">
              <a:solidFill>
                <a:srgbClr val="4D4D4D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46323249-F9B1-42B6-8C39-B6C7B0EE7C7D-L0-001.png" descr="46323249-F9B1-42B6-8C39-B6C7B0EE7C7D-L0-001.png">
            <a:extLst>
              <a:ext uri="{FF2B5EF4-FFF2-40B4-BE49-F238E27FC236}">
                <a16:creationId xmlns:a16="http://schemas.microsoft.com/office/drawing/2014/main" id="{50BCE7A7-D433-E642-8224-0C36DE60D8A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54075"/>
            <a:ext cx="7747000" cy="6027738"/>
          </a:xfrm>
          <a:prstGeom prst="rect">
            <a:avLst/>
          </a:prstGeom>
          <a:noFill/>
          <a:ln>
            <a:noFill/>
          </a:ln>
          <a:effectLst>
            <a:outerShdw blurRad="101600" dist="25400" dir="5400000" rotWithShape="0">
              <a:srgbClr val="80808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Спасибо за внимание!">
            <a:extLst>
              <a:ext uri="{FF2B5EF4-FFF2-40B4-BE49-F238E27FC236}">
                <a16:creationId xmlns:a16="http://schemas.microsoft.com/office/drawing/2014/main" id="{60C40F3A-B3C0-0646-B9F7-F3A139D50F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1188" y="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8218745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DO_REDO_REVISIO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heme/theme1.xml><?xml version="1.0" encoding="utf-8"?>
<a:theme xmlns:a="http://schemas.openxmlformats.org/drawingml/2006/main" name="Xarelto standard template (April 2018)">
  <a:themeElements>
    <a:clrScheme name="Xarelto (June 2018)">
      <a:dk1>
        <a:srgbClr val="000000"/>
      </a:dk1>
      <a:lt1>
        <a:srgbClr val="FFFFFF"/>
      </a:lt1>
      <a:dk2>
        <a:srgbClr val="807F83"/>
      </a:dk2>
      <a:lt2>
        <a:srgbClr val="4F2D7F"/>
      </a:lt2>
      <a:accent1>
        <a:srgbClr val="EC008C"/>
      </a:accent1>
      <a:accent2>
        <a:srgbClr val="F2B646"/>
      </a:accent2>
      <a:accent3>
        <a:srgbClr val="3B8D86"/>
      </a:accent3>
      <a:accent4>
        <a:srgbClr val="907A63"/>
      </a:accent4>
      <a:accent5>
        <a:srgbClr val="1583A2"/>
      </a:accent5>
      <a:accent6>
        <a:srgbClr val="6F3130"/>
      </a:accent6>
      <a:hlink>
        <a:srgbClr val="87C3D7"/>
      </a:hlink>
      <a:folHlink>
        <a:srgbClr val="C00000"/>
      </a:folHlink>
    </a:clrScheme>
    <a:fontScheme name="Xarelto Fonts 20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>
            <a:tab pos="55563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>
            <a:tab pos="55563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lIns="0" tIns="0" rIns="0" bIns="0" rtlCol="0">
        <a:normAutofit/>
      </a:bodyPr>
      <a:lstStyle>
        <a:defPPr>
          <a:defRPr dirty="0"/>
        </a:defPPr>
      </a:lstStyle>
    </a:txDef>
  </a:objectDefaults>
  <a:extraClrSchemeLst>
    <a:extraClrScheme>
      <a:clrScheme name="Xarelto Colours 2013">
        <a:dk1>
          <a:srgbClr val="000000"/>
        </a:dk1>
        <a:lt1>
          <a:srgbClr val="FFFFFF"/>
        </a:lt1>
        <a:dk2>
          <a:srgbClr val="807F83"/>
        </a:dk2>
        <a:lt2>
          <a:srgbClr val="4F2D7F"/>
        </a:lt2>
        <a:accent1>
          <a:srgbClr val="EC008C"/>
        </a:accent1>
        <a:accent2>
          <a:srgbClr val="F2B646"/>
        </a:accent2>
        <a:accent3>
          <a:srgbClr val="3B8D86"/>
        </a:accent3>
        <a:accent4>
          <a:srgbClr val="907A63"/>
        </a:accent4>
        <a:accent5>
          <a:srgbClr val="1583A2"/>
        </a:accent5>
        <a:accent6>
          <a:srgbClr val="6F3130"/>
        </a:accent6>
        <a:hlink>
          <a:srgbClr val="87BFD7"/>
        </a:hlink>
        <a:folHlink>
          <a:srgbClr val="F15E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D6A9C45A-B17D-4525-A7D1-C21CBE461EA9}" vid="{4CA1E68B-9B22-47FA-9F1D-12988825883B}"/>
    </a:ext>
  </a:extLst>
</a:theme>
</file>

<file path=ppt/theme/theme2.xml><?xml version="1.0" encoding="utf-8"?>
<a:theme xmlns:a="http://schemas.openxmlformats.org/drawingml/2006/main" name="160525 Rivaroxaban GMA Medical Slide Template - Standard 4-3 Format - Final">
  <a:themeElements>
    <a:clrScheme name="Rivaroxaban GMA Medical Slide Template">
      <a:dk1>
        <a:srgbClr val="000000"/>
      </a:dk1>
      <a:lt1>
        <a:srgbClr val="FFFFFF"/>
      </a:lt1>
      <a:dk2>
        <a:srgbClr val="808983"/>
      </a:dk2>
      <a:lt2>
        <a:srgbClr val="3961AC"/>
      </a:lt2>
      <a:accent1>
        <a:srgbClr val="EC008C"/>
      </a:accent1>
      <a:accent2>
        <a:srgbClr val="F2B646"/>
      </a:accent2>
      <a:accent3>
        <a:srgbClr val="3F978F"/>
      </a:accent3>
      <a:accent4>
        <a:srgbClr val="86715C"/>
      </a:accent4>
      <a:accent5>
        <a:srgbClr val="30BDE4"/>
      </a:accent5>
      <a:accent6>
        <a:srgbClr val="6F3130"/>
      </a:accent6>
      <a:hlink>
        <a:srgbClr val="595959"/>
      </a:hlink>
      <a:folHlink>
        <a:srgbClr val="7F7F7F"/>
      </a:folHlink>
    </a:clrScheme>
    <a:fontScheme name="PowerPoint_XARELTO_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algn="ctr">
          <a:solidFill>
            <a:schemeClr val="tx1"/>
          </a:solidFill>
          <a:miter lim="800000"/>
          <a:headEnd/>
          <a:tailEnd/>
        </a:ln>
        <a:effectLst/>
      </a:spPr>
      <a:bodyPr wrap="square" lIns="0" tIns="0" rIns="0" bIns="0" anchor="ctr">
        <a:noAutofit/>
      </a:bodyPr>
      <a:lstStyle>
        <a:defPPr algn="ctr">
          <a:defRPr sz="1600" dirty="0">
            <a:solidFill>
              <a:schemeClr val="tx1">
                <a:lumMod val="65000"/>
                <a:lumOff val="35000"/>
              </a:schemeClr>
            </a:solidFill>
          </a:defRPr>
        </a:defPPr>
      </a:lstStyle>
    </a:spDef>
    <a:ln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90000" tIns="46800" rIns="90000" bIns="46800" rtlCol="0" anchor="ctr">
        <a:spAutoFit/>
      </a:bodyPr>
      <a:lstStyle>
        <a:defPPr>
          <a:defRPr sz="1600" dirty="0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</a:txDef>
  </a:objectDefaults>
  <a:extraClrSchemeLst>
    <a:extraClrScheme>
      <a:clrScheme name="Xarelto Colours 2013">
        <a:dk1>
          <a:srgbClr val="000000"/>
        </a:dk1>
        <a:lt1>
          <a:srgbClr val="FFFFFF"/>
        </a:lt1>
        <a:dk2>
          <a:srgbClr val="807F83"/>
        </a:dk2>
        <a:lt2>
          <a:srgbClr val="4F2D7F"/>
        </a:lt2>
        <a:accent1>
          <a:srgbClr val="EC008C"/>
        </a:accent1>
        <a:accent2>
          <a:srgbClr val="F2B646"/>
        </a:accent2>
        <a:accent3>
          <a:srgbClr val="3B8D86"/>
        </a:accent3>
        <a:accent4>
          <a:srgbClr val="907A63"/>
        </a:accent4>
        <a:accent5>
          <a:srgbClr val="1583A2"/>
        </a:accent5>
        <a:accent6>
          <a:srgbClr val="6F3130"/>
        </a:accent6>
        <a:hlink>
          <a:srgbClr val="87BFD7"/>
        </a:hlink>
        <a:folHlink>
          <a:srgbClr val="F15E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0503 Rivaroxaban GMA Medical Slide Template - Final_L" id="{4255DC42-B788-4093-8850-92B2BD9E0EF8}" vid="{944229C0-6046-4BC7-B28B-3F9FD7DDBA9C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E8BC8A65FD8F4B82B48622BB839DAE" ma:contentTypeVersion="15" ma:contentTypeDescription="Create a new document." ma:contentTypeScope="" ma:versionID="7d8e987cde5a3d6e5fcb39d525e170eb">
  <xsd:schema xmlns:xsd="http://www.w3.org/2001/XMLSchema" xmlns:xs="http://www.w3.org/2001/XMLSchema" xmlns:p="http://schemas.microsoft.com/office/2006/metadata/properties" xmlns:ns1="http://schemas.microsoft.com/sharepoint/v3" xmlns:ns2="1a4d292e-883c-434b-96e3-060cfff16c86" xmlns:ns3="99bc5f7b-1919-436a-86fb-5e0c1ea58954" targetNamespace="http://schemas.microsoft.com/office/2006/metadata/properties" ma:root="true" ma:fieldsID="210525296dca3077c92b15f80ba50996" ns1:_="" ns2:_="" ns3:_="">
    <xsd:import namespace="http://schemas.microsoft.com/sharepoint/v3"/>
    <xsd:import namespace="1a4d292e-883c-434b-96e3-060cfff16c86"/>
    <xsd:import namespace="99bc5f7b-1919-436a-86fb-5e0c1ea58954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1:_dlc_Exempt" minOccurs="0"/>
                <xsd:element ref="ns1:_dlc_ExpireDateSaved" minOccurs="0"/>
                <xsd:element ref="ns1:_dlc_ExpireDate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Metadata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empt from Policy" ma:hidden="true" ma:internalName="_dlc_Exempt" ma:readOnly="false">
      <xsd:simpleType>
        <xsd:restriction base="dms:Unknown"/>
      </xsd:simpleType>
    </xsd:element>
    <xsd:element name="_dlc_ExpireDateSaved" ma:index="11" nillable="true" ma:displayName="Original Expiration Date" ma:hidden="true" ma:internalName="_dlc_ExpireDateSaved" ma:readOnly="false">
      <xsd:simpleType>
        <xsd:restriction base="dms:DateTime"/>
      </xsd:simpleType>
    </xsd:element>
    <xsd:element name="_dlc_ExpireDate" ma:index="12" nillable="true" ma:displayName="Expiration Date" ma:hidden="true" ma:internalName="_dlc_ExpireDate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d292e-883c-434b-96e3-060cfff16c86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1310bc00-43b1-4631-a28f-867eac84d17e}" ma:internalName="TaxCatchAll" ma:showField="CatchAllData" ma:web="31533936-8a23-4858-b2a8-f20f776e8f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1310bc00-43b1-4631-a28f-867eac84d17e}" ma:internalName="TaxCatchAllLabel" ma:readOnly="true" ma:showField="CatchAllDataLabel" ma:web="31533936-8a23-4858-b2a8-f20f776e8f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bc5f7b-1919-436a-86fb-5e0c1ea58954" elementFormDefault="qualified">
    <xsd:import namespace="http://schemas.microsoft.com/office/2006/documentManagement/types"/>
    <xsd:import namespace="http://schemas.microsoft.com/office/infopath/2007/PartnerControls"/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4d292e-883c-434b-96e3-060cfff16c86">
      <Value>2</Value>
    </TaxCatchAll>
    <_dlc_ExpireDateSaved xmlns="http://schemas.microsoft.com/sharepoint/v3" xsi:nil="true"/>
    <_dlc_ExpireDate xmlns="http://schemas.microsoft.com/sharepoint/v3" xsi:nil="true"/>
    <_dlc_Exempt xmlns="http://schemas.microsoft.com/sharepoint/v3" xsi:nil="true"/>
  </documentManagement>
</p:properties>
</file>

<file path=customXml/item4.xml><?xml version="1.0" encoding="utf-8"?>
<?mso-contentType ?>
<SharedContentType xmlns="Microsoft.SharePoint.Taxonomy.ContentTypeSync" SourceId="7bc43322-b630-4bac-8b27-31def233d1d0" ContentTypeId="0x0101" PreviousValue="false"/>
</file>

<file path=customXml/itemProps1.xml><?xml version="1.0" encoding="utf-8"?>
<ds:datastoreItem xmlns:ds="http://schemas.openxmlformats.org/officeDocument/2006/customXml" ds:itemID="{086201BA-77AB-470C-8EDA-F17F647AC6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a4d292e-883c-434b-96e3-060cfff16c86"/>
    <ds:schemaRef ds:uri="99bc5f7b-1919-436a-86fb-5e0c1ea589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12E98F-B648-4F61-A55C-6FB19C0A35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887CB6-1561-4434-82DD-4A89E3852666}">
  <ds:schemaRefs>
    <ds:schemaRef ds:uri="http://schemas.microsoft.com/office/2006/documentManagement/types"/>
    <ds:schemaRef ds:uri="http://schemas.microsoft.com/office/2006/metadata/properties"/>
    <ds:schemaRef ds:uri="1a4d292e-883c-434b-96e3-060cfff16c86"/>
    <ds:schemaRef ds:uri="99bc5f7b-1919-436a-86fb-5e0c1ea58954"/>
    <ds:schemaRef ds:uri="http://purl.org/dc/elements/1.1/"/>
    <ds:schemaRef ds:uri="http://www.w3.org/XML/1998/namespace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9D26F059-880F-48BD-BDD6-9499571FDEFA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20356</TotalTime>
  <Words>687</Words>
  <Application>Microsoft Office PowerPoint</Application>
  <PresentationFormat>Экран (4:3)</PresentationFormat>
  <Paragraphs>70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Garamond</vt:lpstr>
      <vt:lpstr>Symbol</vt:lpstr>
      <vt:lpstr>Times New Roman</vt:lpstr>
      <vt:lpstr>Wingdings</vt:lpstr>
      <vt:lpstr>Xarelto standard template (April 2018)</vt:lpstr>
      <vt:lpstr>160525 Rivaroxaban GMA Medical Slide Template - Standard 4-3 Format - Final</vt:lpstr>
      <vt:lpstr>Презентация PowerPoint</vt:lpstr>
      <vt:lpstr>Презентация PowerPoint</vt:lpstr>
      <vt:lpstr>АКТУАЛЬНОСТЬ ТЕМЫ</vt:lpstr>
      <vt:lpstr>ОСОБЕННОСТИ ФАРМАКОТЕРАПИИ В ПЕДИАТРИЧЕСКОЙ ПРАКТИКЕ</vt:lpstr>
      <vt:lpstr>ОСОБЕННОСТИ ФАРМАКОТЕРАПИИ В ПЕДИАТРИЧЕСКОЙ ПРАКТИКЕ</vt:lpstr>
      <vt:lpstr>АПТЕЧНОЕ ПРОИЗВОДСТВО</vt:lpstr>
      <vt:lpstr>АПТЕЧНОЕ ПРОИЗВОДСТВО</vt:lpstr>
      <vt:lpstr>АПТЕЧНОЕ ПРОИЗВОДСТВО</vt:lpstr>
      <vt:lpstr>АПТЕЧНОЕ ПРОИЗВОДСТВО</vt:lpstr>
      <vt:lpstr>ЦЕЛЬ ИССЛЕДОВАНИЯ</vt:lpstr>
      <vt:lpstr>Лекарственные препараты для детей в нормативных актах</vt:lpstr>
      <vt:lpstr>Лекарственные препараты для детей  в нормативных актах</vt:lpstr>
      <vt:lpstr>ЗАКЛЮЧЕНИЕ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‘Xarelto’ PowerPoint  Template</dc:title>
  <dc:creator>Alexandr</dc:creator>
  <cp:lastModifiedBy>user</cp:lastModifiedBy>
  <cp:revision>642</cp:revision>
  <cp:lastPrinted>2020-11-10T05:32:58Z</cp:lastPrinted>
  <dcterms:created xsi:type="dcterms:W3CDTF">2019-09-25T12:34:39Z</dcterms:created>
  <dcterms:modified xsi:type="dcterms:W3CDTF">2026-10-05T09:11:04Z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0x01010049E8BC8A65FD8F4B82B48622BB839DAE</vt:lpwstr>
  </property>
  <property fmtid="{D5CDD505-2E9C-101B-9397-08002B2CF9AE}" pid="3" name="_dlc_policyId">
    <vt:lpwstr>0x0101|-2126682137</vt:lpwstr>
  </property>
  <property fmtid="{D5CDD505-2E9C-101B-9397-08002B2CF9AE}" pid="4" name="ItemRetentionFormula">
    <vt:lpwstr>&lt;formula id="Bayer SharePoint Retention Policy 2.1" /&gt;</vt:lpwstr>
  </property>
  <property fmtid="{D5CDD505-2E9C-101B-9397-08002B2CF9AE}" pid="5" name="_dlc_DocIdItemGuid">
    <vt:lpwstr>dec0b0e9-8750-4b0c-89aa-0cb8c9f04a83</vt:lpwstr>
  </property>
  <property fmtid="{D5CDD505-2E9C-101B-9397-08002B2CF9AE}" pid="6" name="DataClassBayerRetention">
    <vt:lpwstr>2;#Long-Term|450f2ec9-198b-4bf0-b08c-74a80f1899d3</vt:lpwstr>
  </property>
  <property fmtid="{D5CDD505-2E9C-101B-9397-08002B2CF9AE}" pid="7" name="MSIP_Label_7f850223-87a8-40c3-9eb2-432606efca2a_Enabled">
    <vt:lpwstr>True</vt:lpwstr>
  </property>
  <property fmtid="{D5CDD505-2E9C-101B-9397-08002B2CF9AE}" pid="8" name="MSIP_Label_7f850223-87a8-40c3-9eb2-432606efca2a_SiteId">
    <vt:lpwstr>fcb2b37b-5da0-466b-9b83-0014b67a7c78</vt:lpwstr>
  </property>
  <property fmtid="{D5CDD505-2E9C-101B-9397-08002B2CF9AE}" pid="9" name="MSIP_Label_7f850223-87a8-40c3-9eb2-432606efca2a_Owner">
    <vt:lpwstr>anastasia.pochuprina@bayer.com</vt:lpwstr>
  </property>
  <property fmtid="{D5CDD505-2E9C-101B-9397-08002B2CF9AE}" pid="10" name="MSIP_Label_7f850223-87a8-40c3-9eb2-432606efca2a_SetDate">
    <vt:lpwstr>2020-05-14T13:58:15.6539137Z</vt:lpwstr>
  </property>
  <property fmtid="{D5CDD505-2E9C-101B-9397-08002B2CF9AE}" pid="11" name="MSIP_Label_7f850223-87a8-40c3-9eb2-432606efca2a_Name">
    <vt:lpwstr>NO CLASSIFICATION</vt:lpwstr>
  </property>
  <property fmtid="{D5CDD505-2E9C-101B-9397-08002B2CF9AE}" pid="12" name="MSIP_Label_7f850223-87a8-40c3-9eb2-432606efca2a_Application">
    <vt:lpwstr>Microsoft Azure Information Protection</vt:lpwstr>
  </property>
  <property fmtid="{D5CDD505-2E9C-101B-9397-08002B2CF9AE}" pid="13" name="MSIP_Label_7f850223-87a8-40c3-9eb2-432606efca2a_Extended_MSFT_Method">
    <vt:lpwstr>Manual</vt:lpwstr>
  </property>
  <property fmtid="{D5CDD505-2E9C-101B-9397-08002B2CF9AE}" pid="14" name="Sensitivity">
    <vt:lpwstr>NO CLASSIFICATION</vt:lpwstr>
  </property>
  <property fmtid="{D5CDD505-2E9C-101B-9397-08002B2CF9AE}" pid="15" name="c2b5fb8256bd435bb7806ac3891e195b">
    <vt:lpwstr>Long-Term|450f2ec9-198b-4bf0-b08c-74a80f1899d3</vt:lpwstr>
  </property>
</Properties>
</file>