
<file path=[Content_Types].xml><?xml version="1.0" encoding="utf-8"?>
<Types xmlns="http://schemas.openxmlformats.org/package/2006/content-types">
  <Default Extension="png" ContentType="image/png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5" r:id="rId1"/>
  </p:sldMasterIdLst>
  <p:sldIdLst>
    <p:sldId id="281" r:id="rId2"/>
    <p:sldId id="257" r:id="rId3"/>
    <p:sldId id="258" r:id="rId4"/>
    <p:sldId id="259" r:id="rId5"/>
    <p:sldId id="279" r:id="rId6"/>
    <p:sldId id="261" r:id="rId7"/>
    <p:sldId id="282" r:id="rId8"/>
    <p:sldId id="278" r:id="rId9"/>
    <p:sldId id="264" r:id="rId10"/>
    <p:sldId id="265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637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94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123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48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896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75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413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151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26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22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6039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5989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531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911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17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0831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634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680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2C6F57F-3742-4F58-98B3-7EE6838B3175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8EFC952-412A-4B22-80A8-A0E9AD9EFB7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74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6" r:id="rId1"/>
    <p:sldLayoutId id="2147484197" r:id="rId2"/>
    <p:sldLayoutId id="2147484198" r:id="rId3"/>
    <p:sldLayoutId id="2147484199" r:id="rId4"/>
    <p:sldLayoutId id="2147484200" r:id="rId5"/>
    <p:sldLayoutId id="2147484201" r:id="rId6"/>
    <p:sldLayoutId id="2147484202" r:id="rId7"/>
    <p:sldLayoutId id="2147484203" r:id="rId8"/>
    <p:sldLayoutId id="2147484204" r:id="rId9"/>
    <p:sldLayoutId id="2147484205" r:id="rId10"/>
    <p:sldLayoutId id="2147484206" r:id="rId11"/>
    <p:sldLayoutId id="2147484207" r:id="rId12"/>
    <p:sldLayoutId id="2147484208" r:id="rId13"/>
    <p:sldLayoutId id="2147484209" r:id="rId14"/>
    <p:sldLayoutId id="2147484210" r:id="rId15"/>
    <p:sldLayoutId id="2147484211" r:id="rId16"/>
    <p:sldLayoutId id="2147484212" r:id="rId17"/>
    <p:sldLayoutId id="2147484213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5.png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5.png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5.png"/><Relationship Id="rId4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5.png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5.png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5.png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5.png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CD94BC-E5B1-42BF-AB4E-E491D6B6F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6607" y="1603717"/>
            <a:ext cx="10168274" cy="2022949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закупок и использования антибактериальных препаратов в многопрофильном стационаре в динамике шестилетия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ECAB6-C832-4387-80BC-CD46E00EA1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4753" y="3714843"/>
            <a:ext cx="8689976" cy="1371599"/>
          </a:xfrm>
        </p:spPr>
        <p:txBody>
          <a:bodyPr>
            <a:normAutofit/>
          </a:bodyPr>
          <a:lstStyle/>
          <a:p>
            <a:r>
              <a:rPr lang="ru-RU" sz="2000" dirty="0"/>
              <a:t>Старший преподаватель кафедры фармакологии, клинической фармакологии ОмГМУ МЗ РФ</a:t>
            </a:r>
          </a:p>
          <a:p>
            <a:r>
              <a:rPr lang="ru-RU" sz="2000" dirty="0"/>
              <a:t>Разумовская Анастасия Анатольевна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CC6238-32B7-44CE-843D-D9515EBEBCD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951" y="140102"/>
            <a:ext cx="1237957" cy="10772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9E5101-6CD3-43AE-9418-E460C261AA64}"/>
              </a:ext>
            </a:extLst>
          </p:cNvPr>
          <p:cNvSpPr/>
          <p:nvPr/>
        </p:nvSpPr>
        <p:spPr>
          <a:xfrm>
            <a:off x="1781908" y="160934"/>
            <a:ext cx="93156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XXI Международный научный конгресс «Рациональная фармакотерапия»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 Санкт-Петербург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ФГБОУ ВО «Омский государственный медицинский университет» Минздрава РФ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Кафедра фармакологии, клинической фармакологии</a:t>
            </a: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FD0F1E38-BAC7-4857-B2E9-508C16FB25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45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1"/>
    </mc:Choice>
    <mc:Fallback xmlns="">
      <p:transition spd="slow" advTm="246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04AD13-3308-415D-8629-807C06D2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Фармакоэкономические методы анализа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7F4569-E5DA-4846-82AA-6E1ADBD0F9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9848"/>
            <a:ext cx="11029615" cy="497976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cap="none" dirty="0">
                <a:solidFill>
                  <a:srgbClr val="33333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ru-RU" sz="3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для оценки соотношения затрат и результатов применения лекарственных препаратов, медицинских вмешательств, технологий лечения и методов профилактики. </a:t>
            </a:r>
          </a:p>
          <a:p>
            <a:pPr algn="just"/>
            <a:r>
              <a:rPr lang="ru-RU" sz="3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рамках </a:t>
            </a:r>
            <a:r>
              <a:rPr lang="ru-RU" sz="30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фармакоэкономического</a:t>
            </a:r>
            <a:r>
              <a:rPr lang="ru-RU" sz="3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исследования активно применяются следующие аналитические инструменты: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3300" b="1" cap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АВС/</a:t>
            </a:r>
            <a:r>
              <a:rPr lang="en-US" sz="3300" b="1" cap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 </a:t>
            </a:r>
            <a:endParaRPr lang="ru-RU" sz="3300" b="1" cap="none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n-US" sz="3300" b="1" cap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300" b="1" cap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анализы </a:t>
            </a:r>
          </a:p>
          <a:p>
            <a:pPr marL="0" indent="0" algn="just">
              <a:buNone/>
            </a:pPr>
            <a:endParaRPr lang="ru-RU" sz="2400" b="0" cap="none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cap="none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530A38E4-4953-47DD-A14E-AED647BB53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92"/>
    </mc:Choice>
    <mc:Fallback xmlns="">
      <p:transition spd="slow" advTm="232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69A99E-8802-4EDB-9ADA-63A83C51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B41D73-93F3-40FC-8CA9-AC58DEF16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589848"/>
            <a:ext cx="11029615" cy="4388921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классификации объектов (товаров, элементов, поставщиков, запасов, ресурсов) по степени их важности и вкладу в общий результат. В основе метода лежит принцип Парето (правило 80/20, согласно которому 20% усилий обеспечивает 80% результата).</a:t>
            </a:r>
          </a:p>
          <a:p>
            <a:pPr algn="just">
              <a:lnSpc>
                <a:spcPct val="100000"/>
              </a:lnSpc>
            </a:pPr>
            <a:r>
              <a:rPr lang="ru-RU" sz="28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медицине </a:t>
            </a: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метод оценки структуры расходов на ЛС, медицинские услуги и др. медицинские технологии, выявляющий наиболее затратные направления, помогающий оптимально распределить ресурсы и принять управленческое решение. </a:t>
            </a:r>
          </a:p>
        </p:txBody>
      </p:sp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0F0B5F70-37E3-416B-8EB5-F200CD008D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1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436"/>
    </mc:Choice>
    <mc:Fallback xmlns="">
      <p:transition spd="slow" advTm="40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5F79D7-8F00-44DD-A1E6-A72389A6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проведения АВС - анализа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74B906-823B-4DCF-87D8-B4ED23873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цель исследования (например, оптимизация закупок, оценка рациональности расходов).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Выбрать объект анализа (например, ЛС) и параметры оценки (затраты, частота назначений).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Составить рейтинговый список объектов по убыванию значения выбранного параметра. 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sz="28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долю каждого объекта в общей сумме параметров с накопительным итогом.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C4179593-2591-46C2-8C79-189B2711CA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509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66"/>
    </mc:Choice>
    <mc:Fallback xmlns="">
      <p:transition spd="slow" advTm="29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A2B795-B416-41D2-935A-1DCB68E0B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проведения АВС - анализа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1590D3-E5F7-4C48-8FF3-7CDAE743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715955"/>
            <a:ext cx="11029615" cy="4656709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7000"/>
              </a:lnSpc>
              <a:buNone/>
            </a:pPr>
            <a:r>
              <a:rPr lang="ru-RU" sz="2400" b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группы А, В и С, присвоив объектам соответствующие значения:</a:t>
            </a:r>
          </a:p>
          <a:p>
            <a:pPr algn="just">
              <a:lnSpc>
                <a:spcPct val="97000"/>
              </a:lnSpc>
            </a:pP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А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- 10-20% наименований, на которые расходуется 70-80% бюджета. Это наиболее затратные позиции.</a:t>
            </a:r>
          </a:p>
          <a:p>
            <a:pPr algn="just">
              <a:lnSpc>
                <a:spcPct val="97000"/>
              </a:lnSpc>
            </a:pP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В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- 10-20% наименований, на которые приходится 15-20% затрат. Промежуточные позиции.</a:t>
            </a:r>
          </a:p>
          <a:p>
            <a:pPr algn="just">
              <a:lnSpc>
                <a:spcPct val="97000"/>
              </a:lnSpc>
              <a:spcAft>
                <a:spcPts val="800"/>
              </a:spcAft>
            </a:pP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С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- 60-80% наименований, на которые расходуется не более 5-10% бюджетных средств. Наименее затратные позиции. 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1D9EDBF6-5A5E-424B-A27D-43D3B2C5E8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47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67"/>
    </mc:Choice>
    <mc:Fallback xmlns="">
      <p:transition spd="slow" advTm="32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4749C-2AC2-46D3-B17A-DEBC01BEB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211050"/>
          </a:xfrm>
        </p:spPr>
        <p:txBody>
          <a:bodyPr>
            <a:no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применения АВС - анализа: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7273DC-6A59-4F7A-A25D-37710A5E2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89848"/>
            <a:ext cx="11029615" cy="4853155"/>
          </a:xfrm>
        </p:spPr>
        <p:txBody>
          <a:bodyPr>
            <a:normAutofit/>
          </a:bodyPr>
          <a:lstStyle/>
          <a:p>
            <a:pPr algn="just">
              <a:lnSpc>
                <a:spcPct val="97000"/>
              </a:lnSpc>
              <a:buFont typeface="Wingdings" panose="05000000000000000000" pitchFamily="2" charset="2"/>
              <a:buChar char="ü"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качество фармакотерапии и лекарственного обеспечения;</a:t>
            </a:r>
          </a:p>
          <a:p>
            <a:pPr algn="just">
              <a:lnSpc>
                <a:spcPct val="97000"/>
              </a:lnSpc>
              <a:buFont typeface="Wingdings" panose="05000000000000000000" pitchFamily="2" charset="2"/>
              <a:buChar char="ü"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рациональных закупок ЛС;</a:t>
            </a:r>
          </a:p>
          <a:p>
            <a:pPr algn="just">
              <a:lnSpc>
                <a:spcPct val="97000"/>
              </a:lnSpc>
              <a:buFont typeface="Wingdings" panose="05000000000000000000" pitchFamily="2" charset="2"/>
              <a:buChar char="ü"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потребления и расходов на фармакотерапию;</a:t>
            </a:r>
          </a:p>
          <a:p>
            <a:pPr algn="just">
              <a:lnSpc>
                <a:spcPct val="97000"/>
              </a:lnSpc>
              <a:buFont typeface="Wingdings" panose="05000000000000000000" pitchFamily="2" charset="2"/>
              <a:buChar char="ü"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структуры затрат на ЛС по отделениям, больницам за определенный период (квартал, полугодие, год);</a:t>
            </a:r>
          </a:p>
          <a:p>
            <a:pPr algn="just">
              <a:lnSpc>
                <a:spcPct val="97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препаратов, которые могут быть исключены из ассортимента или определена потребность в новых препаратах. 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D240CECD-67FB-4EB1-A7E2-A3BE376FC0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2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25"/>
    </mc:Choice>
    <mc:Fallback xmlns="">
      <p:transition spd="slow" advTm="310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BB754-A958-4112-A360-5762A74B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74320"/>
            <a:ext cx="11029616" cy="101380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 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B210D1-1A5B-4953-8B04-0E10EFE8B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1111348"/>
            <a:ext cx="11029615" cy="547233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Методика, которая систематизирует ЛС в зависимости от их значимости для лечения и поддержания здоровья пациентов. каждый препарат распределяется по одной из категорий: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600" b="1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vital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жизненно важные) 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препараты, необходимые для спасения и поддержания жизни. Противомикробные препараты относятся к данной группе. </a:t>
            </a:r>
          </a:p>
          <a:p>
            <a:pPr lvl="0" algn="just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необходимые препараты) 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необходимые и эффективные при лечении заболевания, как правило, средства патогенетической фармакотерапии.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essential</a:t>
            </a:r>
            <a:r>
              <a:rPr lang="ru-RU" sz="26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второстепенные препараты) 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 недоказанной эффективностью, либо дорогостоящие с симптоматическим назначением. При этом принадлежность к категории </a:t>
            </a:r>
            <a:r>
              <a:rPr lang="en-US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6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 означает, что ЛС должно быть исключено из формуляра, но его назначение должно быть более редким по сравнению с препаратами более высокой категории важности. </a:t>
            </a:r>
          </a:p>
          <a:p>
            <a:endParaRPr lang="ru-RU" dirty="0"/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5FC60A2D-DCF4-43C2-82A8-F56DC6A333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9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78"/>
    </mc:Choice>
    <mc:Fallback xmlns="">
      <p:transition spd="slow" advTm="115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7B615F-19B5-48DA-BB31-9A9C8C6F4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364531"/>
            <a:ext cx="11029616" cy="1013800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DDD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84EDA9-C0EC-438C-9F81-70E0AFBB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209825"/>
            <a:ext cx="11029615" cy="52836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оценки потребления лекарственных препаратов, основанный на концепции установленной суточной дозы (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defined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daily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dose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рекомендованной всемирной организацией здравоохранения (ВОЗ). Он используется в </a:t>
            </a:r>
            <a:r>
              <a:rPr lang="ru-RU" sz="2400" cap="non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фармакоэкономике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стандартизации данных о потреблении лекарств, сравнения показателей между регионами, учреждениями или группами препаратов, а также для прогнозирования потребности в лекарственных средствах.</a:t>
            </a:r>
          </a:p>
          <a:p>
            <a:pPr marL="0" indent="0" algn="just">
              <a:buNone/>
            </a:pPr>
            <a:r>
              <a:rPr lang="ru-RU" sz="2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обозначает среднюю поддерживающую дозу лекарственного средства в сутки для взрослого человека (массой 70 кг).</a:t>
            </a:r>
          </a:p>
          <a:p>
            <a:pPr marL="0" indent="0" algn="just">
              <a:buNone/>
            </a:pPr>
            <a:r>
              <a:rPr lang="ru-RU" sz="24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NB!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Информацию о величине DDD конкретного ЛС можно найти на сайте www.whoc.ru.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Звук 3">
            <a:hlinkClick r:id="" action="ppaction://media"/>
            <a:extLst>
              <a:ext uri="{FF2B5EF4-FFF2-40B4-BE49-F238E27FC236}">
                <a16:creationId xmlns:a16="http://schemas.microsoft.com/office/drawing/2014/main" id="{F02385B9-BAD2-4BD5-BFC5-8876B55A20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75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62"/>
    </mc:Choice>
    <mc:Fallback xmlns="">
      <p:transition spd="slow" advTm="465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6F63D2-34E8-44B4-A28B-21AA60386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434" y="-15911"/>
            <a:ext cx="11029616" cy="592072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DDD -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5765F3-7235-42CF-9BAA-FDDD26A2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151" y="450166"/>
            <a:ext cx="11676183" cy="6407834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b="1" cap="none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3200" b="1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сновные показатели, которые можно рассчитать с помощью </a:t>
            </a:r>
            <a:r>
              <a:rPr lang="en-US" sz="3200" b="1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DDD</a:t>
            </a:r>
            <a:r>
              <a:rPr lang="ru-RU" sz="3200" b="1" cap="non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-анализа:</a:t>
            </a:r>
            <a:endParaRPr lang="ru-RU" sz="3200" b="1" cap="none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270510" algn="l"/>
              </a:tabLst>
            </a:pP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установленных суточных доз (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DDDs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lvl="0" algn="just">
              <a:lnSpc>
                <a:spcPct val="10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270510" algn="l"/>
              </a:tabLst>
            </a:pP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100 койко-дней;  </a:t>
            </a:r>
          </a:p>
          <a:p>
            <a:pPr lvl="0" algn="just">
              <a:lnSpc>
                <a:spcPct val="10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270510" algn="l"/>
              </a:tabLst>
            </a:pP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1000 жителей в сутки; </a:t>
            </a:r>
          </a:p>
          <a:p>
            <a:pPr lvl="0" algn="just">
              <a:lnSpc>
                <a:spcPct val="1000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q"/>
              <a:tabLst>
                <a:tab pos="270510" algn="l"/>
              </a:tabLst>
            </a:pP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одного жителя в год. 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b="1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для расчёта </a:t>
            </a:r>
            <a:r>
              <a:rPr lang="en-US" sz="3200" b="1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b="1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s: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потреблённых 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s) = (общее потребление ЛС (в граммах))/(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граммах)).  </a:t>
            </a:r>
            <a:endParaRPr lang="en-US" sz="3200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b="1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расчёта: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дозу в форме выпуска (в граммах). Для этого нужно умножить дозировку (в мг) на количество форм выпуска (таблеток, мл) и разделить на 1000.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Рассчитать общее потребление лекарственного средства (в граммах). Для этого доза в форме выпуска умножается на количество форм выпуска.</a:t>
            </a: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Разделить общее потребление ЛС на значение DDD для данного препарата. </a:t>
            </a:r>
            <a:endParaRPr lang="en-US" sz="3200" cap="none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Aft>
                <a:spcPts val="600"/>
              </a:spcAft>
              <a:buNone/>
            </a:pP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стационарах часто рассчитывают потребление в виде </a:t>
            </a:r>
            <a:r>
              <a:rPr lang="en-US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3200" cap="none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100 койко-дней. Этот показатель позволяет оценить долю пациентов, получающих данный препарат в течение определённого периода времени.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ru-RU" sz="2400" cap="none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en-US" sz="2400" cap="none" dirty="0">
              <a:solidFill>
                <a:srgbClr val="333333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endParaRPr lang="ru-RU" sz="1800" cap="none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ts val="1650"/>
              </a:lnSpc>
              <a:buSzPts val="1000"/>
              <a:buNone/>
              <a:tabLst>
                <a:tab pos="270510" algn="l"/>
              </a:tabLst>
            </a:pPr>
            <a:endParaRPr lang="ru-RU" sz="2400" cap="none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Звук 4">
            <a:hlinkClick r:id="" action="ppaction://media"/>
            <a:extLst>
              <a:ext uri="{FF2B5EF4-FFF2-40B4-BE49-F238E27FC236}">
                <a16:creationId xmlns:a16="http://schemas.microsoft.com/office/drawing/2014/main" id="{EBBAD259-98ED-4A2B-ADB3-6829B9414F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85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641"/>
    </mc:Choice>
    <mc:Fallback xmlns="">
      <p:transition spd="slow" advTm="22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B2A8F-380A-4C5B-AFA0-1E0FBA165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648342"/>
          </a:xfrm>
        </p:spPr>
        <p:txBody>
          <a:bodyPr>
            <a:normAutofit/>
          </a:bodyPr>
          <a:lstStyle/>
          <a:p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Цели использования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DDD-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анализа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0E3062-8189-49D0-B227-749A60DF2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1532154"/>
            <a:ext cx="11029615" cy="5037458"/>
          </a:xfrm>
        </p:spPr>
        <p:txBody>
          <a:bodyPr>
            <a:normAutofit lnSpcReduction="10000"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ценка использования </a:t>
            </a: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ЛС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количественное измерение их потребления для анализа тенденций и сравнения между группами населения или учреждениями.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лучшение практики назначения лекарств - обеспечение их рационального применения.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правление антимикробной терапией - мониторинг использования антибиотиков, включая препараты резерва для повышения клинической и экономической эффективности лечения.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роведение межрегиональных сравнений.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2800" cap="none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2800" cap="none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ценка эффективности вмешательств на использование средств. </a:t>
            </a:r>
          </a:p>
          <a:p>
            <a:endParaRPr lang="ru-RU" dirty="0"/>
          </a:p>
        </p:txBody>
      </p:sp>
      <p:pic>
        <p:nvPicPr>
          <p:cNvPr id="5" name="Звук 4">
            <a:hlinkClick r:id="" action="ppaction://media"/>
            <a:extLst>
              <a:ext uri="{FF2B5EF4-FFF2-40B4-BE49-F238E27FC236}">
                <a16:creationId xmlns:a16="http://schemas.microsoft.com/office/drawing/2014/main" id="{B4491277-43E2-4263-B28F-31FD9F2B0C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327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463"/>
    </mc:Choice>
    <mc:Fallback xmlns="">
      <p:transition spd="slow" advTm="36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366E6-3322-412C-83A9-FB4918CA5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исследования и обсуждения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ECEDBC7-D34E-4728-8247-8065397524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842566"/>
            <a:ext cx="11582400" cy="3426088"/>
          </a:xfrm>
          <a:prstGeom prst="rect">
            <a:avLst/>
          </a:prstGeom>
        </p:spPr>
      </p:pic>
      <p:pic>
        <p:nvPicPr>
          <p:cNvPr id="18" name="Звук 17">
            <a:hlinkClick r:id="" action="ppaction://media"/>
            <a:extLst>
              <a:ext uri="{FF2B5EF4-FFF2-40B4-BE49-F238E27FC236}">
                <a16:creationId xmlns:a16="http://schemas.microsoft.com/office/drawing/2014/main" id="{75E77292-1AE8-4CD5-BA2E-E92AFD6BF7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96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79"/>
    </mc:Choice>
    <mc:Fallback xmlns="">
      <p:transition spd="slow" advTm="838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26274F-BDF5-42F6-B1DB-E1EBE8039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812" y="447370"/>
            <a:ext cx="11760591" cy="633259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ACE790-8922-4825-B1C2-BCA577F43363}"/>
              </a:ext>
            </a:extLst>
          </p:cNvPr>
          <p:cNvSpPr txBox="1"/>
          <p:nvPr/>
        </p:nvSpPr>
        <p:spPr>
          <a:xfrm>
            <a:off x="460717" y="78038"/>
            <a:ext cx="10821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Таблица 2. Анализ структуры расходов на приобретение противомикробных средств за 2020-2025гг. </a:t>
            </a:r>
          </a:p>
        </p:txBody>
      </p:sp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6726B04C-9DE6-40E8-B897-A4134614C5E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76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59"/>
    </mc:Choice>
    <mc:Fallback xmlns="">
      <p:transition spd="slow" advTm="472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0DD59A-5907-48E1-923F-E60525254E15}"/>
              </a:ext>
            </a:extLst>
          </p:cNvPr>
          <p:cNvSpPr txBox="1"/>
          <p:nvPr/>
        </p:nvSpPr>
        <p:spPr>
          <a:xfrm>
            <a:off x="460717" y="78038"/>
            <a:ext cx="10821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Таблица 3. Анализ структуры расходов на приобретение противомикробных средств за 2020-2025гг.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5C75694-6328-4868-B006-71151EFC9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082" y="447370"/>
            <a:ext cx="11760591" cy="6332592"/>
          </a:xfrm>
          <a:prstGeom prst="rect">
            <a:avLst/>
          </a:prstGeom>
        </p:spPr>
      </p:pic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D29B3113-F5F3-4182-AFFC-E8D320A9B6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49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46"/>
    </mc:Choice>
    <mc:Fallback xmlns="">
      <p:transition spd="slow" advTm="258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A1540B-4D29-4D6D-A7D9-01FA5BA3BBD8}"/>
              </a:ext>
            </a:extLst>
          </p:cNvPr>
          <p:cNvSpPr txBox="1"/>
          <p:nvPr/>
        </p:nvSpPr>
        <p:spPr>
          <a:xfrm>
            <a:off x="460717" y="78038"/>
            <a:ext cx="108215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Таблица 4. Анализ структуры расходов на приобретение противомикробных средств за 2020-2025гг.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C00134D-7366-456B-88FF-96D20F7B05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" y="447370"/>
            <a:ext cx="11830929" cy="6332592"/>
          </a:xfrm>
          <a:prstGeom prst="rect">
            <a:avLst/>
          </a:prstGeom>
        </p:spPr>
      </p:pic>
      <p:pic>
        <p:nvPicPr>
          <p:cNvPr id="8" name="Звук 7">
            <a:hlinkClick r:id="" action="ppaction://media"/>
            <a:extLst>
              <a:ext uri="{FF2B5EF4-FFF2-40B4-BE49-F238E27FC236}">
                <a16:creationId xmlns:a16="http://schemas.microsoft.com/office/drawing/2014/main" id="{A3218B7B-4F52-4E59-976C-01236933B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1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04"/>
    </mc:Choice>
    <mc:Fallback xmlns="">
      <p:transition spd="slow" advTm="28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36B2733-13BB-40AD-AAEC-1FB83A156883}"/>
              </a:ext>
            </a:extLst>
          </p:cNvPr>
          <p:cNvSpPr txBox="1"/>
          <p:nvPr/>
        </p:nvSpPr>
        <p:spPr>
          <a:xfrm>
            <a:off x="151227" y="162171"/>
            <a:ext cx="11876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Таблица 5. Расчет количества используемых средних суточных доз ПМС за 2025 год.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BDA5B56-D045-4701-806C-1EE34ED2AE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528" y="684627"/>
            <a:ext cx="7292854" cy="5842782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129AF3DF-E31A-4915-8042-D3437119BD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98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31"/>
    </mc:Choice>
    <mc:Fallback xmlns="">
      <p:transition spd="slow" advTm="359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8E4CB5-42E2-4584-9D26-569675A19D28}"/>
              </a:ext>
            </a:extLst>
          </p:cNvPr>
          <p:cNvSpPr txBox="1"/>
          <p:nvPr/>
        </p:nvSpPr>
        <p:spPr>
          <a:xfrm>
            <a:off x="151226" y="134035"/>
            <a:ext cx="114405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Таблица 6. Расчет количества используемых средних суточных доз ПМС за 2024 год.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27E6F1-70A1-41A8-877C-803F0C161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58" y="662500"/>
            <a:ext cx="8587080" cy="5836774"/>
          </a:xfrm>
          <a:prstGeom prst="rect">
            <a:avLst/>
          </a:prstGeom>
        </p:spPr>
      </p:pic>
      <p:pic>
        <p:nvPicPr>
          <p:cNvPr id="5" name="Звук 4">
            <a:hlinkClick r:id="" action="ppaction://media"/>
            <a:extLst>
              <a:ext uri="{FF2B5EF4-FFF2-40B4-BE49-F238E27FC236}">
                <a16:creationId xmlns:a16="http://schemas.microsoft.com/office/drawing/2014/main" id="{C35C3613-27E7-496D-88C9-ABFA772523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2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"/>
    </mc:Choice>
    <mc:Fallback xmlns="">
      <p:transition spd="slow" advTm="1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62A69D-D75D-4395-8832-779A67180C9E}"/>
              </a:ext>
            </a:extLst>
          </p:cNvPr>
          <p:cNvSpPr txBox="1"/>
          <p:nvPr/>
        </p:nvSpPr>
        <p:spPr>
          <a:xfrm>
            <a:off x="126609" y="162170"/>
            <a:ext cx="109024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Таблица 7. Расчет количества используемых средних суточных доз ПМС за 2023 год.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970A5D-A213-4558-93C0-0CF585AA7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895" y="675250"/>
            <a:ext cx="9186203" cy="5838092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E9DC2722-7758-4096-9A5B-FCD6F0360E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99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0"/>
    </mc:Choice>
    <mc:Fallback xmlns="">
      <p:transition spd="slow" advTm="13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EECB77-3FF2-4E11-A092-5673063B2521}"/>
              </a:ext>
            </a:extLst>
          </p:cNvPr>
          <p:cNvSpPr txBox="1"/>
          <p:nvPr/>
        </p:nvSpPr>
        <p:spPr>
          <a:xfrm>
            <a:off x="193429" y="190306"/>
            <a:ext cx="105402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Таблица 8. Расчет количества используемых средних суточных доз ПМС за 2022 год.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61D8092-1408-4208-A66B-E6B532F1A0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07" y="703384"/>
            <a:ext cx="9599955" cy="5964309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D43CDDB7-4E32-4C7A-9294-A684799661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81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4"/>
    </mc:Choice>
    <mc:Fallback xmlns="">
      <p:transition spd="slow" advTm="1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937F01A-505E-4A6D-8E1A-6519175C457C}"/>
              </a:ext>
            </a:extLst>
          </p:cNvPr>
          <p:cNvSpPr txBox="1"/>
          <p:nvPr/>
        </p:nvSpPr>
        <p:spPr>
          <a:xfrm>
            <a:off x="143056" y="183265"/>
            <a:ext cx="113502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Таблица 9. Расчет количества используемых средних суточных доз ПМС за 2021 год.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5FB475-11EC-4379-A1F1-E67CDF84B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498" y="583375"/>
            <a:ext cx="9262330" cy="6091360"/>
          </a:xfrm>
          <a:prstGeom prst="rect">
            <a:avLst/>
          </a:prstGeom>
        </p:spPr>
      </p:pic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46E39483-7E55-4C27-B887-AA974FE072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4"/>
    </mc:Choice>
    <mc:Fallback xmlns="">
      <p:transition spd="slow" advTm="1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9F49CA-6A85-475F-ADE2-AFB521EA4474}"/>
              </a:ext>
            </a:extLst>
          </p:cNvPr>
          <p:cNvSpPr txBox="1"/>
          <p:nvPr/>
        </p:nvSpPr>
        <p:spPr>
          <a:xfrm>
            <a:off x="154745" y="134035"/>
            <a:ext cx="1019907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Таблица 10. Расчет количества используемых средних суточных доз ПМС за 2020 год.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E7092-811F-41EE-B7C7-E088979C6A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57" y="596630"/>
            <a:ext cx="9003324" cy="5944847"/>
          </a:xfrm>
          <a:prstGeom prst="rect">
            <a:avLst/>
          </a:prstGeom>
        </p:spPr>
      </p:pic>
      <p:pic>
        <p:nvPicPr>
          <p:cNvPr id="6" name="Звук 5">
            <a:hlinkClick r:id="" action="ppaction://media"/>
            <a:extLst>
              <a:ext uri="{FF2B5EF4-FFF2-40B4-BE49-F238E27FC236}">
                <a16:creationId xmlns:a16="http://schemas.microsoft.com/office/drawing/2014/main" id="{EAE178B5-36C8-4E8F-9AF6-081F1EF5F1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51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"/>
    </mc:Choice>
    <mc:Fallback xmlns="">
      <p:transition spd="slow" advTm="13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8AA6C-0C09-432A-B674-4DA2C3331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8491EE-6E97-46B5-927A-839C78A1A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Фармакоэкономические анализы, такие как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ABC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DDD</a:t>
            </a: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позволяют оценить структуру расходов на лекарственное обеспечение, рациональность применения антибактериальных препаратов, а также определить наиболее проблемные моменты их нерационального использования. </a:t>
            </a:r>
          </a:p>
          <a:p>
            <a:pPr marL="0" indent="0" algn="just">
              <a:buNone/>
            </a:pPr>
            <a:r>
              <a:rPr lang="ru-RU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Приобретение и использование противомикробных лекарственных препаратов в БУЗОО ГК «БСМП №1» проводится с учетом финансовых возможностей и клинических рекомендаций. </a:t>
            </a:r>
          </a:p>
          <a:p>
            <a:endParaRPr lang="ru-RU" dirty="0"/>
          </a:p>
        </p:txBody>
      </p:sp>
      <p:pic>
        <p:nvPicPr>
          <p:cNvPr id="7" name="Звук 6">
            <a:hlinkClick r:id="" action="ppaction://media"/>
            <a:extLst>
              <a:ext uri="{FF2B5EF4-FFF2-40B4-BE49-F238E27FC236}">
                <a16:creationId xmlns:a16="http://schemas.microsoft.com/office/drawing/2014/main" id="{B8A7528B-48C3-4640-8FB2-3D3CC352E48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63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18"/>
    </mc:Choice>
    <mc:Fallback xmlns="">
      <p:transition spd="slow" advTm="309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9C976F-CD52-47E6-85CF-FED45458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2756039"/>
            <a:ext cx="11029616" cy="10138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3" name="Звук 2">
            <a:hlinkClick r:id="" action="ppaction://media"/>
            <a:extLst>
              <a:ext uri="{FF2B5EF4-FFF2-40B4-BE49-F238E27FC236}">
                <a16:creationId xmlns:a16="http://schemas.microsoft.com/office/drawing/2014/main" id="{C8ECC992-2103-4BFF-9B93-67B496E531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9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1"/>
    </mc:Choice>
    <mc:Fallback xmlns="">
      <p:transition spd="slow" advTm="30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644</TotalTime>
  <Words>865</Words>
  <Application>Microsoft Office PowerPoint</Application>
  <PresentationFormat>Широкоэкранный</PresentationFormat>
  <Paragraphs>77</Paragraphs>
  <Slides>22</Slides>
  <Notes>0</Notes>
  <HiddenSlides>0</HiddenSlides>
  <MMClips>22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Symbol</vt:lpstr>
      <vt:lpstr>Times New Roman</vt:lpstr>
      <vt:lpstr>Tw Cen MT</vt:lpstr>
      <vt:lpstr>Wingdings</vt:lpstr>
      <vt:lpstr>Капля</vt:lpstr>
      <vt:lpstr>Мониторинг закупок и использования антибактериальных препаратов в многопрофильном стационаре в динамике шестилетия</vt:lpstr>
      <vt:lpstr>Фармакоэкономические методы анализа</vt:lpstr>
      <vt:lpstr>АВC - анализ</vt:lpstr>
      <vt:lpstr>Методика проведения АВС - анализа</vt:lpstr>
      <vt:lpstr>Методика проведения АВС - анализа</vt:lpstr>
      <vt:lpstr>Цели применения АВС - анализа: </vt:lpstr>
      <vt:lpstr>VEN – анализ </vt:lpstr>
      <vt:lpstr>DDD - анализ</vt:lpstr>
      <vt:lpstr>DDD - анализ</vt:lpstr>
      <vt:lpstr>Цели использования DDD-анализа</vt:lpstr>
      <vt:lpstr>Результаты исследования и обсуждения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Кафедра фармакологии</cp:lastModifiedBy>
  <cp:revision>46</cp:revision>
  <dcterms:created xsi:type="dcterms:W3CDTF">2026-05-30T10:33:49Z</dcterms:created>
  <dcterms:modified xsi:type="dcterms:W3CDTF">2026-10-12T10:24:24Z</dcterms:modified>
</cp:coreProperties>
</file>