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313" r:id="rId2"/>
    <p:sldId id="431" r:id="rId3"/>
    <p:sldId id="434" r:id="rId4"/>
    <p:sldId id="435" r:id="rId5"/>
    <p:sldId id="436" r:id="rId6"/>
    <p:sldId id="439" r:id="rId7"/>
    <p:sldId id="437" r:id="rId8"/>
    <p:sldId id="432" r:id="rId9"/>
    <p:sldId id="377" r:id="rId10"/>
    <p:sldId id="426" r:id="rId11"/>
    <p:sldId id="413" r:id="rId12"/>
    <p:sldId id="433" r:id="rId13"/>
    <p:sldId id="423" r:id="rId14"/>
    <p:sldId id="380" r:id="rId15"/>
    <p:sldId id="440" r:id="rId16"/>
    <p:sldId id="376" r:id="rId17"/>
    <p:sldId id="442" r:id="rId18"/>
    <p:sldId id="424" r:id="rId19"/>
    <p:sldId id="441" r:id="rId20"/>
    <p:sldId id="425" r:id="rId21"/>
    <p:sldId id="438" r:id="rId22"/>
    <p:sldId id="429" r:id="rId23"/>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99"/>
    <a:srgbClr val="FFF3E1"/>
    <a:srgbClr val="BEFC80"/>
    <a:srgbClr val="E2F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94660"/>
  </p:normalViewPr>
  <p:slideViewPr>
    <p:cSldViewPr>
      <p:cViewPr>
        <p:scale>
          <a:sx n="66" d="100"/>
          <a:sy n="66" d="100"/>
        </p:scale>
        <p:origin x="-1109" y="-37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75165-C2E3-4644-BC0D-EDC7FE7F518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3B8C2C1F-89C2-4DD9-86D4-EDAA2D178585}">
      <dgm:prSet phldrT="[Текст]"/>
      <dgm:spPr/>
      <dgm:t>
        <a:bodyPr/>
        <a:lstStyle/>
        <a:p>
          <a:endParaRPr lang="ru-RU"/>
        </a:p>
      </dgm:t>
    </dgm:pt>
    <dgm:pt modelId="{CB1F7906-4A3E-4319-8307-D34F14E5BFEA}" type="parTrans" cxnId="{54AF756E-EE6E-484F-976F-B58C678C3204}">
      <dgm:prSet/>
      <dgm:spPr/>
      <dgm:t>
        <a:bodyPr/>
        <a:lstStyle/>
        <a:p>
          <a:endParaRPr lang="ru-RU"/>
        </a:p>
      </dgm:t>
    </dgm:pt>
    <dgm:pt modelId="{504C5632-2407-43C0-B9FA-3CBDE720BD1A}" type="sibTrans" cxnId="{54AF756E-EE6E-484F-976F-B58C678C3204}">
      <dgm:prSet/>
      <dgm:spPr/>
      <dgm:t>
        <a:bodyPr/>
        <a:lstStyle/>
        <a:p>
          <a:endParaRPr lang="ru-RU"/>
        </a:p>
      </dgm:t>
    </dgm:pt>
    <dgm:pt modelId="{1DAF8516-4F77-43D9-9A04-6AC33BD89E7D}">
      <dgm:prSet phldrT="[Текст]" custT="1"/>
      <dgm:spPr/>
      <dgm:t>
        <a:bodyPr/>
        <a:lstStyle/>
        <a:p>
          <a:r>
            <a:rPr lang="ru-RU" sz="1800" dirty="0" smtClean="0">
              <a:solidFill>
                <a:srgbClr val="800000"/>
              </a:solidFill>
            </a:rPr>
            <a:t>Лечение животных в соответствии с выявленной чувствительностью, соблюдая дозировку, кратность и длительность применения. </a:t>
          </a:r>
          <a:endParaRPr lang="ru-RU" sz="1800" dirty="0">
            <a:solidFill>
              <a:srgbClr val="800000"/>
            </a:solidFill>
          </a:endParaRPr>
        </a:p>
      </dgm:t>
    </dgm:pt>
    <dgm:pt modelId="{CF2CBCEB-F27F-4D9C-B842-8FAE8CF76269}" type="parTrans" cxnId="{68404566-B884-45A0-9268-C08E1BB84F9F}">
      <dgm:prSet/>
      <dgm:spPr/>
      <dgm:t>
        <a:bodyPr/>
        <a:lstStyle/>
        <a:p>
          <a:endParaRPr lang="ru-RU"/>
        </a:p>
      </dgm:t>
    </dgm:pt>
    <dgm:pt modelId="{271A6CE1-81B0-4ECA-8B34-B1A191545BFF}" type="sibTrans" cxnId="{68404566-B884-45A0-9268-C08E1BB84F9F}">
      <dgm:prSet/>
      <dgm:spPr/>
      <dgm:t>
        <a:bodyPr/>
        <a:lstStyle/>
        <a:p>
          <a:endParaRPr lang="ru-RU"/>
        </a:p>
      </dgm:t>
    </dgm:pt>
    <dgm:pt modelId="{0716B1D6-BBAE-449E-A6E6-B0F8B23B7A2B}">
      <dgm:prSet phldrT="[Текст]" phldr="1"/>
      <dgm:spPr/>
      <dgm:t>
        <a:bodyPr/>
        <a:lstStyle/>
        <a:p>
          <a:endParaRPr lang="ru-RU" dirty="0"/>
        </a:p>
      </dgm:t>
    </dgm:pt>
    <dgm:pt modelId="{AC5F7016-C99E-4CFB-90BC-1E24278780F7}" type="parTrans" cxnId="{C046A963-62E6-45A4-B579-31250F1CAF83}">
      <dgm:prSet/>
      <dgm:spPr/>
      <dgm:t>
        <a:bodyPr/>
        <a:lstStyle/>
        <a:p>
          <a:endParaRPr lang="ru-RU"/>
        </a:p>
      </dgm:t>
    </dgm:pt>
    <dgm:pt modelId="{28D1305B-1970-4A23-9F7B-151D84FD13B0}" type="sibTrans" cxnId="{C046A963-62E6-45A4-B579-31250F1CAF83}">
      <dgm:prSet/>
      <dgm:spPr/>
      <dgm:t>
        <a:bodyPr/>
        <a:lstStyle/>
        <a:p>
          <a:endParaRPr lang="ru-RU"/>
        </a:p>
      </dgm:t>
    </dgm:pt>
    <dgm:pt modelId="{E452465E-BFE9-4BFB-A2F3-FC8CE936E734}">
      <dgm:prSet phldrT="[Текст]" custT="1"/>
      <dgm:spPr/>
      <dgm:t>
        <a:bodyPr/>
        <a:lstStyle/>
        <a:p>
          <a:r>
            <a:rPr lang="ru-RU" sz="1800" dirty="0" smtClean="0">
              <a:solidFill>
                <a:srgbClr val="800000"/>
              </a:solidFill>
            </a:rPr>
            <a:t>Контроль наличия возбудителей бактериальных болезней                           в критических точках технологического цикла </a:t>
          </a:r>
          <a:endParaRPr lang="ru-RU" sz="1800" dirty="0">
            <a:solidFill>
              <a:srgbClr val="800000"/>
            </a:solidFill>
          </a:endParaRPr>
        </a:p>
      </dgm:t>
    </dgm:pt>
    <dgm:pt modelId="{71AB8BC7-D6FE-4E58-BA92-7A164C315AD6}" type="parTrans" cxnId="{FCB082B4-A9BD-47C6-9559-F36BF4E89A06}">
      <dgm:prSet/>
      <dgm:spPr/>
      <dgm:t>
        <a:bodyPr/>
        <a:lstStyle/>
        <a:p>
          <a:endParaRPr lang="ru-RU"/>
        </a:p>
      </dgm:t>
    </dgm:pt>
    <dgm:pt modelId="{50DE9E0D-7438-47A9-BB64-1A41D95AA109}" type="sibTrans" cxnId="{FCB082B4-A9BD-47C6-9559-F36BF4E89A06}">
      <dgm:prSet/>
      <dgm:spPr/>
      <dgm:t>
        <a:bodyPr/>
        <a:lstStyle/>
        <a:p>
          <a:endParaRPr lang="ru-RU"/>
        </a:p>
      </dgm:t>
    </dgm:pt>
    <dgm:pt modelId="{4D7FD85B-F3A6-45E8-AD7C-7D0B1CED3158}">
      <dgm:prSet phldrT="[Текст]" phldr="1"/>
      <dgm:spPr/>
      <dgm:t>
        <a:bodyPr/>
        <a:lstStyle/>
        <a:p>
          <a:endParaRPr lang="ru-RU" dirty="0"/>
        </a:p>
      </dgm:t>
    </dgm:pt>
    <dgm:pt modelId="{054E8478-1A37-48C8-9900-C6FFD0CEB8DA}" type="parTrans" cxnId="{9F776674-586C-4F1F-9B17-164C0853DCDD}">
      <dgm:prSet/>
      <dgm:spPr/>
      <dgm:t>
        <a:bodyPr/>
        <a:lstStyle/>
        <a:p>
          <a:endParaRPr lang="ru-RU"/>
        </a:p>
      </dgm:t>
    </dgm:pt>
    <dgm:pt modelId="{EC0E93D8-DBBA-4D95-823C-88BE29F86F98}" type="sibTrans" cxnId="{9F776674-586C-4F1F-9B17-164C0853DCDD}">
      <dgm:prSet/>
      <dgm:spPr/>
      <dgm:t>
        <a:bodyPr/>
        <a:lstStyle/>
        <a:p>
          <a:endParaRPr lang="ru-RU"/>
        </a:p>
      </dgm:t>
    </dgm:pt>
    <dgm:pt modelId="{3586E829-9BE2-4EAE-B0C8-00AC918EC5E5}">
      <dgm:prSet phldrT="[Текст]" custT="1"/>
      <dgm:spPr/>
      <dgm:t>
        <a:bodyPr/>
        <a:lstStyle/>
        <a:p>
          <a:r>
            <a:rPr lang="ru-RU" sz="1800" dirty="0" smtClean="0">
              <a:solidFill>
                <a:srgbClr val="800000"/>
              </a:solidFill>
            </a:rPr>
            <a:t>Определение чувствительности выделенной микрофлоры к АМП</a:t>
          </a:r>
          <a:endParaRPr lang="ru-RU" sz="1800" dirty="0">
            <a:solidFill>
              <a:srgbClr val="800000"/>
            </a:solidFill>
          </a:endParaRPr>
        </a:p>
      </dgm:t>
    </dgm:pt>
    <dgm:pt modelId="{08790A5D-7DE0-4BE5-A197-DD1AB0B95F71}" type="parTrans" cxnId="{D1DD8BC4-ED9D-4803-AE0C-29B517EC0022}">
      <dgm:prSet/>
      <dgm:spPr/>
      <dgm:t>
        <a:bodyPr/>
        <a:lstStyle/>
        <a:p>
          <a:endParaRPr lang="ru-RU"/>
        </a:p>
      </dgm:t>
    </dgm:pt>
    <dgm:pt modelId="{1BED0AC2-2BD0-434F-96C6-46C0EE4B183F}" type="sibTrans" cxnId="{D1DD8BC4-ED9D-4803-AE0C-29B517EC0022}">
      <dgm:prSet/>
      <dgm:spPr/>
      <dgm:t>
        <a:bodyPr/>
        <a:lstStyle/>
        <a:p>
          <a:endParaRPr lang="ru-RU"/>
        </a:p>
      </dgm:t>
    </dgm:pt>
    <dgm:pt modelId="{F960C1A9-6A92-488B-AD28-CB27A259909A}">
      <dgm:prSet/>
      <dgm:spPr/>
      <dgm:t>
        <a:bodyPr/>
        <a:lstStyle/>
        <a:p>
          <a:endParaRPr lang="ru-RU"/>
        </a:p>
      </dgm:t>
    </dgm:pt>
    <dgm:pt modelId="{9E4B4FFB-3D9B-4B7A-8DBD-3432961CBFDE}" type="parTrans" cxnId="{749A1EA4-3CAE-44B2-9DCA-332E038B42C9}">
      <dgm:prSet/>
      <dgm:spPr/>
      <dgm:t>
        <a:bodyPr/>
        <a:lstStyle/>
        <a:p>
          <a:endParaRPr lang="ru-RU"/>
        </a:p>
      </dgm:t>
    </dgm:pt>
    <dgm:pt modelId="{239EE090-2F7B-4F3B-B354-1854B346CB8F}" type="sibTrans" cxnId="{749A1EA4-3CAE-44B2-9DCA-332E038B42C9}">
      <dgm:prSet/>
      <dgm:spPr/>
      <dgm:t>
        <a:bodyPr/>
        <a:lstStyle/>
        <a:p>
          <a:endParaRPr lang="ru-RU"/>
        </a:p>
      </dgm:t>
    </dgm:pt>
    <dgm:pt modelId="{69530009-CA66-4BFE-9A7B-6482AD170EDC}">
      <dgm:prSet/>
      <dgm:spPr/>
      <dgm:t>
        <a:bodyPr/>
        <a:lstStyle/>
        <a:p>
          <a:endParaRPr lang="ru-RU"/>
        </a:p>
      </dgm:t>
    </dgm:pt>
    <dgm:pt modelId="{98C4E263-C918-4B3C-B7C3-F9A13EE14084}" type="parTrans" cxnId="{C874A95F-1D4A-4C64-BB2C-FA57A70F63B5}">
      <dgm:prSet/>
      <dgm:spPr/>
      <dgm:t>
        <a:bodyPr/>
        <a:lstStyle/>
        <a:p>
          <a:endParaRPr lang="ru-RU"/>
        </a:p>
      </dgm:t>
    </dgm:pt>
    <dgm:pt modelId="{171674FB-082F-4CB7-8DE0-7DFBAA8D4F24}" type="sibTrans" cxnId="{C874A95F-1D4A-4C64-BB2C-FA57A70F63B5}">
      <dgm:prSet/>
      <dgm:spPr/>
      <dgm:t>
        <a:bodyPr/>
        <a:lstStyle/>
        <a:p>
          <a:endParaRPr lang="ru-RU"/>
        </a:p>
      </dgm:t>
    </dgm:pt>
    <dgm:pt modelId="{63220C6D-AEE6-4F4C-88EA-B935391672AF}">
      <dgm:prSet custT="1"/>
      <dgm:spPr/>
      <dgm:t>
        <a:bodyPr/>
        <a:lstStyle/>
        <a:p>
          <a:r>
            <a:rPr lang="ru-RU" sz="1800" dirty="0" smtClean="0">
              <a:solidFill>
                <a:srgbClr val="800000"/>
              </a:solidFill>
            </a:rPr>
            <a:t>Контроль остаточных количеств АМП в молоке, мясе, яйце после применения    </a:t>
          </a:r>
          <a:r>
            <a:rPr lang="ru-RU" sz="1800" dirty="0" smtClean="0">
              <a:solidFill>
                <a:srgbClr val="FF0000"/>
              </a:solidFill>
            </a:rPr>
            <a:t>(узнаем точный период ожидания по каждому                                                      антибиотику!!!)</a:t>
          </a:r>
          <a:endParaRPr lang="ru-RU" sz="1800" dirty="0">
            <a:solidFill>
              <a:srgbClr val="800000"/>
            </a:solidFill>
          </a:endParaRPr>
        </a:p>
      </dgm:t>
    </dgm:pt>
    <dgm:pt modelId="{2927562D-23FD-4204-8455-D39CCB7BBFDE}" type="parTrans" cxnId="{C0632296-9279-4C07-B428-A39C2BF3D302}">
      <dgm:prSet/>
      <dgm:spPr/>
      <dgm:t>
        <a:bodyPr/>
        <a:lstStyle/>
        <a:p>
          <a:endParaRPr lang="ru-RU"/>
        </a:p>
      </dgm:t>
    </dgm:pt>
    <dgm:pt modelId="{0CFB5182-D860-413B-B214-0CDA649F2070}" type="sibTrans" cxnId="{C0632296-9279-4C07-B428-A39C2BF3D302}">
      <dgm:prSet/>
      <dgm:spPr/>
      <dgm:t>
        <a:bodyPr/>
        <a:lstStyle/>
        <a:p>
          <a:endParaRPr lang="ru-RU"/>
        </a:p>
      </dgm:t>
    </dgm:pt>
    <dgm:pt modelId="{C770580A-A817-4F25-BF4A-E5B1548EED71}">
      <dgm:prSet custT="1"/>
      <dgm:spPr/>
      <dgm:t>
        <a:bodyPr/>
        <a:lstStyle/>
        <a:p>
          <a:r>
            <a:rPr lang="ru-RU" sz="1800" dirty="0" smtClean="0">
              <a:solidFill>
                <a:srgbClr val="800000"/>
              </a:solidFill>
            </a:rPr>
            <a:t>Контроль содержания АМП в каждой партии выпускаемой продукции</a:t>
          </a:r>
          <a:endParaRPr lang="ru-RU" sz="1800" dirty="0">
            <a:solidFill>
              <a:srgbClr val="800000"/>
            </a:solidFill>
          </a:endParaRPr>
        </a:p>
      </dgm:t>
    </dgm:pt>
    <dgm:pt modelId="{E0F7F7BE-BE17-4BC7-B7FD-C109AE4697A6}" type="parTrans" cxnId="{2C8536F3-9637-48BF-B6A7-8E90859FA4FC}">
      <dgm:prSet/>
      <dgm:spPr/>
      <dgm:t>
        <a:bodyPr/>
        <a:lstStyle/>
        <a:p>
          <a:endParaRPr lang="ru-RU"/>
        </a:p>
      </dgm:t>
    </dgm:pt>
    <dgm:pt modelId="{DA9813B5-5C44-4F96-8B61-8BE8C962D6CA}" type="sibTrans" cxnId="{2C8536F3-9637-48BF-B6A7-8E90859FA4FC}">
      <dgm:prSet/>
      <dgm:spPr/>
      <dgm:t>
        <a:bodyPr/>
        <a:lstStyle/>
        <a:p>
          <a:endParaRPr lang="ru-RU"/>
        </a:p>
      </dgm:t>
    </dgm:pt>
    <dgm:pt modelId="{B4A7A979-DDBD-4FDA-88EA-0D87BDC43A44}">
      <dgm:prSet/>
      <dgm:spPr/>
      <dgm:t>
        <a:bodyPr/>
        <a:lstStyle/>
        <a:p>
          <a:endParaRPr lang="ru-RU"/>
        </a:p>
      </dgm:t>
    </dgm:pt>
    <dgm:pt modelId="{BAE490C2-5159-483D-9A5F-00476682B9E4}" type="parTrans" cxnId="{C16DF251-A7A5-4BFF-A6CF-1491CFF49DA8}">
      <dgm:prSet/>
      <dgm:spPr/>
      <dgm:t>
        <a:bodyPr/>
        <a:lstStyle/>
        <a:p>
          <a:endParaRPr lang="ru-RU"/>
        </a:p>
      </dgm:t>
    </dgm:pt>
    <dgm:pt modelId="{DFB97026-A442-49EF-B580-0567CC614D35}" type="sibTrans" cxnId="{C16DF251-A7A5-4BFF-A6CF-1491CFF49DA8}">
      <dgm:prSet/>
      <dgm:spPr/>
      <dgm:t>
        <a:bodyPr/>
        <a:lstStyle/>
        <a:p>
          <a:endParaRPr lang="ru-RU"/>
        </a:p>
      </dgm:t>
    </dgm:pt>
    <dgm:pt modelId="{5125FD04-9A28-4A4C-B55B-630F39DE7777}">
      <dgm:prSet custT="1"/>
      <dgm:spPr/>
      <dgm:t>
        <a:bodyPr/>
        <a:lstStyle/>
        <a:p>
          <a:r>
            <a:rPr lang="ru-RU" sz="1800" dirty="0" smtClean="0">
              <a:solidFill>
                <a:srgbClr val="800000"/>
              </a:solidFill>
            </a:rPr>
            <a:t>Реализация продукта в торговую сеть</a:t>
          </a:r>
          <a:endParaRPr lang="ru-RU" sz="1800" dirty="0">
            <a:solidFill>
              <a:srgbClr val="800000"/>
            </a:solidFill>
          </a:endParaRPr>
        </a:p>
      </dgm:t>
    </dgm:pt>
    <dgm:pt modelId="{AB4DC4AA-25AD-400B-952A-17337F24C138}" type="parTrans" cxnId="{64CF6230-139B-427E-82E2-5E08355F8E66}">
      <dgm:prSet/>
      <dgm:spPr/>
      <dgm:t>
        <a:bodyPr/>
        <a:lstStyle/>
        <a:p>
          <a:endParaRPr lang="ru-RU"/>
        </a:p>
      </dgm:t>
    </dgm:pt>
    <dgm:pt modelId="{2372BFDF-132E-4D6F-B23D-589554062974}" type="sibTrans" cxnId="{64CF6230-139B-427E-82E2-5E08355F8E66}">
      <dgm:prSet/>
      <dgm:spPr/>
      <dgm:t>
        <a:bodyPr/>
        <a:lstStyle/>
        <a:p>
          <a:endParaRPr lang="ru-RU"/>
        </a:p>
      </dgm:t>
    </dgm:pt>
    <dgm:pt modelId="{F11E78FF-DCD5-4892-8108-3D6CDEFF82B9}" type="pres">
      <dgm:prSet presAssocID="{52E75165-C2E3-4644-BC0D-EDC7FE7F5181}" presName="linearFlow" presStyleCnt="0">
        <dgm:presLayoutVars>
          <dgm:dir/>
          <dgm:animLvl val="lvl"/>
          <dgm:resizeHandles val="exact"/>
        </dgm:presLayoutVars>
      </dgm:prSet>
      <dgm:spPr/>
      <dgm:t>
        <a:bodyPr/>
        <a:lstStyle/>
        <a:p>
          <a:endParaRPr lang="ru-RU"/>
        </a:p>
      </dgm:t>
    </dgm:pt>
    <dgm:pt modelId="{E501C93B-C95E-4B7C-93C0-6E621F4C71B3}" type="pres">
      <dgm:prSet presAssocID="{0716B1D6-BBAE-449E-A6E6-B0F8B23B7A2B}" presName="composite" presStyleCnt="0"/>
      <dgm:spPr/>
    </dgm:pt>
    <dgm:pt modelId="{43938A87-DC24-4EBB-8DE4-2F94275E1CA5}" type="pres">
      <dgm:prSet presAssocID="{0716B1D6-BBAE-449E-A6E6-B0F8B23B7A2B}" presName="parentText" presStyleLbl="alignNode1" presStyleIdx="0" presStyleCnt="6">
        <dgm:presLayoutVars>
          <dgm:chMax val="1"/>
          <dgm:bulletEnabled val="1"/>
        </dgm:presLayoutVars>
      </dgm:prSet>
      <dgm:spPr/>
      <dgm:t>
        <a:bodyPr/>
        <a:lstStyle/>
        <a:p>
          <a:endParaRPr lang="ru-RU"/>
        </a:p>
      </dgm:t>
    </dgm:pt>
    <dgm:pt modelId="{D870B0AA-50F8-4C73-ADA0-B12D3C783AED}" type="pres">
      <dgm:prSet presAssocID="{0716B1D6-BBAE-449E-A6E6-B0F8B23B7A2B}" presName="descendantText" presStyleLbl="alignAcc1" presStyleIdx="0" presStyleCnt="6" custScaleY="98896">
        <dgm:presLayoutVars>
          <dgm:bulletEnabled val="1"/>
        </dgm:presLayoutVars>
      </dgm:prSet>
      <dgm:spPr/>
      <dgm:t>
        <a:bodyPr/>
        <a:lstStyle/>
        <a:p>
          <a:endParaRPr lang="ru-RU"/>
        </a:p>
      </dgm:t>
    </dgm:pt>
    <dgm:pt modelId="{8700F735-A5F8-4E37-BC96-3074C5258118}" type="pres">
      <dgm:prSet presAssocID="{28D1305B-1970-4A23-9F7B-151D84FD13B0}" presName="sp" presStyleCnt="0"/>
      <dgm:spPr/>
    </dgm:pt>
    <dgm:pt modelId="{BF44516E-6A68-4C7B-B86A-D909CFF016FA}" type="pres">
      <dgm:prSet presAssocID="{4D7FD85B-F3A6-45E8-AD7C-7D0B1CED3158}" presName="composite" presStyleCnt="0"/>
      <dgm:spPr/>
    </dgm:pt>
    <dgm:pt modelId="{E1EBB4DD-927E-44DF-804A-ED99EA56728B}" type="pres">
      <dgm:prSet presAssocID="{4D7FD85B-F3A6-45E8-AD7C-7D0B1CED3158}" presName="parentText" presStyleLbl="alignNode1" presStyleIdx="1" presStyleCnt="6">
        <dgm:presLayoutVars>
          <dgm:chMax val="1"/>
          <dgm:bulletEnabled val="1"/>
        </dgm:presLayoutVars>
      </dgm:prSet>
      <dgm:spPr/>
      <dgm:t>
        <a:bodyPr/>
        <a:lstStyle/>
        <a:p>
          <a:endParaRPr lang="ru-RU"/>
        </a:p>
      </dgm:t>
    </dgm:pt>
    <dgm:pt modelId="{931F0F2C-F503-4488-AD10-13493FBE570F}" type="pres">
      <dgm:prSet presAssocID="{4D7FD85B-F3A6-45E8-AD7C-7D0B1CED3158}" presName="descendantText" presStyleLbl="alignAcc1" presStyleIdx="1" presStyleCnt="6" custScaleY="97756" custLinFactNeighborX="160" custLinFactNeighborY="-10298">
        <dgm:presLayoutVars>
          <dgm:bulletEnabled val="1"/>
        </dgm:presLayoutVars>
      </dgm:prSet>
      <dgm:spPr/>
      <dgm:t>
        <a:bodyPr/>
        <a:lstStyle/>
        <a:p>
          <a:endParaRPr lang="ru-RU"/>
        </a:p>
      </dgm:t>
    </dgm:pt>
    <dgm:pt modelId="{749D01E4-7818-4122-99D8-8A5EE9B4C423}" type="pres">
      <dgm:prSet presAssocID="{EC0E93D8-DBBA-4D95-823C-88BE29F86F98}" presName="sp" presStyleCnt="0"/>
      <dgm:spPr/>
    </dgm:pt>
    <dgm:pt modelId="{C43D5A52-B202-46F1-AC23-DA378DBBE3F9}" type="pres">
      <dgm:prSet presAssocID="{3B8C2C1F-89C2-4DD9-86D4-EDAA2D178585}" presName="composite" presStyleCnt="0"/>
      <dgm:spPr/>
    </dgm:pt>
    <dgm:pt modelId="{304D90E4-8299-42E0-9043-0B360A1B71A1}" type="pres">
      <dgm:prSet presAssocID="{3B8C2C1F-89C2-4DD9-86D4-EDAA2D178585}" presName="parentText" presStyleLbl="alignNode1" presStyleIdx="2" presStyleCnt="6">
        <dgm:presLayoutVars>
          <dgm:chMax val="1"/>
          <dgm:bulletEnabled val="1"/>
        </dgm:presLayoutVars>
      </dgm:prSet>
      <dgm:spPr/>
      <dgm:t>
        <a:bodyPr/>
        <a:lstStyle/>
        <a:p>
          <a:endParaRPr lang="ru-RU"/>
        </a:p>
      </dgm:t>
    </dgm:pt>
    <dgm:pt modelId="{337D05E0-1C68-4AB7-9049-0C4AD437F357}" type="pres">
      <dgm:prSet presAssocID="{3B8C2C1F-89C2-4DD9-86D4-EDAA2D178585}" presName="descendantText" presStyleLbl="alignAcc1" presStyleIdx="2" presStyleCnt="6" custScaleY="96617">
        <dgm:presLayoutVars>
          <dgm:bulletEnabled val="1"/>
        </dgm:presLayoutVars>
      </dgm:prSet>
      <dgm:spPr/>
      <dgm:t>
        <a:bodyPr/>
        <a:lstStyle/>
        <a:p>
          <a:endParaRPr lang="ru-RU"/>
        </a:p>
      </dgm:t>
    </dgm:pt>
    <dgm:pt modelId="{AB29255C-6A92-40FF-B5AC-2E545B91FF2A}" type="pres">
      <dgm:prSet presAssocID="{504C5632-2407-43C0-B9FA-3CBDE720BD1A}" presName="sp" presStyleCnt="0"/>
      <dgm:spPr/>
    </dgm:pt>
    <dgm:pt modelId="{33BEED14-40B6-45A8-B939-11FE08872516}" type="pres">
      <dgm:prSet presAssocID="{F960C1A9-6A92-488B-AD28-CB27A259909A}" presName="composite" presStyleCnt="0"/>
      <dgm:spPr/>
    </dgm:pt>
    <dgm:pt modelId="{792CBB92-FEBD-44E1-B195-6311AFE9E0E0}" type="pres">
      <dgm:prSet presAssocID="{F960C1A9-6A92-488B-AD28-CB27A259909A}" presName="parentText" presStyleLbl="alignNode1" presStyleIdx="3" presStyleCnt="6">
        <dgm:presLayoutVars>
          <dgm:chMax val="1"/>
          <dgm:bulletEnabled val="1"/>
        </dgm:presLayoutVars>
      </dgm:prSet>
      <dgm:spPr/>
      <dgm:t>
        <a:bodyPr/>
        <a:lstStyle/>
        <a:p>
          <a:endParaRPr lang="ru-RU"/>
        </a:p>
      </dgm:t>
    </dgm:pt>
    <dgm:pt modelId="{20A49F47-0AB8-4BAE-9A34-767FB3FC9889}" type="pres">
      <dgm:prSet presAssocID="{F960C1A9-6A92-488B-AD28-CB27A259909A}" presName="descendantText" presStyleLbl="alignAcc1" presStyleIdx="3" presStyleCnt="6" custScaleY="131976">
        <dgm:presLayoutVars>
          <dgm:bulletEnabled val="1"/>
        </dgm:presLayoutVars>
      </dgm:prSet>
      <dgm:spPr/>
      <dgm:t>
        <a:bodyPr/>
        <a:lstStyle/>
        <a:p>
          <a:endParaRPr lang="ru-RU"/>
        </a:p>
      </dgm:t>
    </dgm:pt>
    <dgm:pt modelId="{2D155F71-7902-47C6-B59C-7AF71CE6648F}" type="pres">
      <dgm:prSet presAssocID="{239EE090-2F7B-4F3B-B354-1854B346CB8F}" presName="sp" presStyleCnt="0"/>
      <dgm:spPr/>
    </dgm:pt>
    <dgm:pt modelId="{81F6668C-D26C-405B-88FD-25F8B063261B}" type="pres">
      <dgm:prSet presAssocID="{69530009-CA66-4BFE-9A7B-6482AD170EDC}" presName="composite" presStyleCnt="0"/>
      <dgm:spPr/>
    </dgm:pt>
    <dgm:pt modelId="{16A47FCD-6990-4E70-A609-35B75EB7EB37}" type="pres">
      <dgm:prSet presAssocID="{69530009-CA66-4BFE-9A7B-6482AD170EDC}" presName="parentText" presStyleLbl="alignNode1" presStyleIdx="4" presStyleCnt="6">
        <dgm:presLayoutVars>
          <dgm:chMax val="1"/>
          <dgm:bulletEnabled val="1"/>
        </dgm:presLayoutVars>
      </dgm:prSet>
      <dgm:spPr/>
      <dgm:t>
        <a:bodyPr/>
        <a:lstStyle/>
        <a:p>
          <a:endParaRPr lang="ru-RU"/>
        </a:p>
      </dgm:t>
    </dgm:pt>
    <dgm:pt modelId="{1AF81526-8561-4E23-81D3-5A1B3E87E5EE}" type="pres">
      <dgm:prSet presAssocID="{69530009-CA66-4BFE-9A7B-6482AD170EDC}" presName="descendantText" presStyleLbl="alignAcc1" presStyleIdx="4" presStyleCnt="6" custScaleY="84617" custLinFactNeighborX="160" custLinFactNeighborY="5956">
        <dgm:presLayoutVars>
          <dgm:bulletEnabled val="1"/>
        </dgm:presLayoutVars>
      </dgm:prSet>
      <dgm:spPr/>
      <dgm:t>
        <a:bodyPr/>
        <a:lstStyle/>
        <a:p>
          <a:endParaRPr lang="ru-RU"/>
        </a:p>
      </dgm:t>
    </dgm:pt>
    <dgm:pt modelId="{06B84151-9555-4E1D-B84C-879E896163F4}" type="pres">
      <dgm:prSet presAssocID="{171674FB-082F-4CB7-8DE0-7DFBAA8D4F24}" presName="sp" presStyleCnt="0"/>
      <dgm:spPr/>
    </dgm:pt>
    <dgm:pt modelId="{CD185AD3-BFD0-4A0B-9A1B-75FF06B55CC4}" type="pres">
      <dgm:prSet presAssocID="{B4A7A979-DDBD-4FDA-88EA-0D87BDC43A44}" presName="composite" presStyleCnt="0"/>
      <dgm:spPr/>
    </dgm:pt>
    <dgm:pt modelId="{9DC4DCA0-C9F4-4BDF-84BD-D1FA8CB1037F}" type="pres">
      <dgm:prSet presAssocID="{B4A7A979-DDBD-4FDA-88EA-0D87BDC43A44}" presName="parentText" presStyleLbl="alignNode1" presStyleIdx="5" presStyleCnt="6">
        <dgm:presLayoutVars>
          <dgm:chMax val="1"/>
          <dgm:bulletEnabled val="1"/>
        </dgm:presLayoutVars>
      </dgm:prSet>
      <dgm:spPr/>
      <dgm:t>
        <a:bodyPr/>
        <a:lstStyle/>
        <a:p>
          <a:endParaRPr lang="ru-RU"/>
        </a:p>
      </dgm:t>
    </dgm:pt>
    <dgm:pt modelId="{CC7ABADB-E319-4169-91D7-AEFAC6CFE16F}" type="pres">
      <dgm:prSet presAssocID="{B4A7A979-DDBD-4FDA-88EA-0D87BDC43A44}" presName="descendantText" presStyleLbl="alignAcc1" presStyleIdx="5" presStyleCnt="6">
        <dgm:presLayoutVars>
          <dgm:bulletEnabled val="1"/>
        </dgm:presLayoutVars>
      </dgm:prSet>
      <dgm:spPr/>
      <dgm:t>
        <a:bodyPr/>
        <a:lstStyle/>
        <a:p>
          <a:endParaRPr lang="ru-RU"/>
        </a:p>
      </dgm:t>
    </dgm:pt>
  </dgm:ptLst>
  <dgm:cxnLst>
    <dgm:cxn modelId="{394245CB-594F-4E35-87FF-92C4879AC4D5}" type="presOf" srcId="{63220C6D-AEE6-4F4C-88EA-B935391672AF}" destId="{20A49F47-0AB8-4BAE-9A34-767FB3FC9889}" srcOrd="0" destOrd="0" presId="urn:microsoft.com/office/officeart/2005/8/layout/chevron2"/>
    <dgm:cxn modelId="{D1DD8BC4-ED9D-4803-AE0C-29B517EC0022}" srcId="{4D7FD85B-F3A6-45E8-AD7C-7D0B1CED3158}" destId="{3586E829-9BE2-4EAE-B0C8-00AC918EC5E5}" srcOrd="0" destOrd="0" parTransId="{08790A5D-7DE0-4BE5-A197-DD1AB0B95F71}" sibTransId="{1BED0AC2-2BD0-434F-96C6-46C0EE4B183F}"/>
    <dgm:cxn modelId="{5A6C2CA3-4119-48C7-ACE3-96E7DCC5607A}" type="presOf" srcId="{3586E829-9BE2-4EAE-B0C8-00AC918EC5E5}" destId="{931F0F2C-F503-4488-AD10-13493FBE570F}" srcOrd="0" destOrd="0" presId="urn:microsoft.com/office/officeart/2005/8/layout/chevron2"/>
    <dgm:cxn modelId="{5EAC90C9-1658-4DDB-A6B1-07A7DFC0F92A}" type="presOf" srcId="{4D7FD85B-F3A6-45E8-AD7C-7D0B1CED3158}" destId="{E1EBB4DD-927E-44DF-804A-ED99EA56728B}" srcOrd="0" destOrd="0" presId="urn:microsoft.com/office/officeart/2005/8/layout/chevron2"/>
    <dgm:cxn modelId="{0A7D982F-10AB-4843-B7B1-1F9A66504814}" type="presOf" srcId="{B4A7A979-DDBD-4FDA-88EA-0D87BDC43A44}" destId="{9DC4DCA0-C9F4-4BDF-84BD-D1FA8CB1037F}" srcOrd="0" destOrd="0" presId="urn:microsoft.com/office/officeart/2005/8/layout/chevron2"/>
    <dgm:cxn modelId="{92BCACC8-780C-43B4-BE50-CE9AB9AEAB13}" type="presOf" srcId="{69530009-CA66-4BFE-9A7B-6482AD170EDC}" destId="{16A47FCD-6990-4E70-A609-35B75EB7EB37}" srcOrd="0" destOrd="0" presId="urn:microsoft.com/office/officeart/2005/8/layout/chevron2"/>
    <dgm:cxn modelId="{9F776674-586C-4F1F-9B17-164C0853DCDD}" srcId="{52E75165-C2E3-4644-BC0D-EDC7FE7F5181}" destId="{4D7FD85B-F3A6-45E8-AD7C-7D0B1CED3158}" srcOrd="1" destOrd="0" parTransId="{054E8478-1A37-48C8-9900-C6FFD0CEB8DA}" sibTransId="{EC0E93D8-DBBA-4D95-823C-88BE29F86F98}"/>
    <dgm:cxn modelId="{6989057B-BB55-469B-8330-5465725AFB67}" type="presOf" srcId="{5125FD04-9A28-4A4C-B55B-630F39DE7777}" destId="{CC7ABADB-E319-4169-91D7-AEFAC6CFE16F}" srcOrd="0" destOrd="0" presId="urn:microsoft.com/office/officeart/2005/8/layout/chevron2"/>
    <dgm:cxn modelId="{09E0D68A-B6FD-4748-BACF-6DC43780ECDF}" type="presOf" srcId="{E452465E-BFE9-4BFB-A2F3-FC8CE936E734}" destId="{D870B0AA-50F8-4C73-ADA0-B12D3C783AED}" srcOrd="0" destOrd="0" presId="urn:microsoft.com/office/officeart/2005/8/layout/chevron2"/>
    <dgm:cxn modelId="{483BCDCF-3B36-44B4-8FF7-C9A81CFF2DF2}" type="presOf" srcId="{F960C1A9-6A92-488B-AD28-CB27A259909A}" destId="{792CBB92-FEBD-44E1-B195-6311AFE9E0E0}" srcOrd="0" destOrd="0" presId="urn:microsoft.com/office/officeart/2005/8/layout/chevron2"/>
    <dgm:cxn modelId="{54AF756E-EE6E-484F-976F-B58C678C3204}" srcId="{52E75165-C2E3-4644-BC0D-EDC7FE7F5181}" destId="{3B8C2C1F-89C2-4DD9-86D4-EDAA2D178585}" srcOrd="2" destOrd="0" parTransId="{CB1F7906-4A3E-4319-8307-D34F14E5BFEA}" sibTransId="{504C5632-2407-43C0-B9FA-3CBDE720BD1A}"/>
    <dgm:cxn modelId="{64CF6230-139B-427E-82E2-5E08355F8E66}" srcId="{B4A7A979-DDBD-4FDA-88EA-0D87BDC43A44}" destId="{5125FD04-9A28-4A4C-B55B-630F39DE7777}" srcOrd="0" destOrd="0" parTransId="{AB4DC4AA-25AD-400B-952A-17337F24C138}" sibTransId="{2372BFDF-132E-4D6F-B23D-589554062974}"/>
    <dgm:cxn modelId="{FECC0AA6-9639-41B3-A823-3BAFAB80CC63}" type="presOf" srcId="{3B8C2C1F-89C2-4DD9-86D4-EDAA2D178585}" destId="{304D90E4-8299-42E0-9043-0B360A1B71A1}" srcOrd="0" destOrd="0" presId="urn:microsoft.com/office/officeart/2005/8/layout/chevron2"/>
    <dgm:cxn modelId="{C046A963-62E6-45A4-B579-31250F1CAF83}" srcId="{52E75165-C2E3-4644-BC0D-EDC7FE7F5181}" destId="{0716B1D6-BBAE-449E-A6E6-B0F8B23B7A2B}" srcOrd="0" destOrd="0" parTransId="{AC5F7016-C99E-4CFB-90BC-1E24278780F7}" sibTransId="{28D1305B-1970-4A23-9F7B-151D84FD13B0}"/>
    <dgm:cxn modelId="{EEBEF226-EAED-4A4F-BB0B-A426218C6B71}" type="presOf" srcId="{52E75165-C2E3-4644-BC0D-EDC7FE7F5181}" destId="{F11E78FF-DCD5-4892-8108-3D6CDEFF82B9}" srcOrd="0" destOrd="0" presId="urn:microsoft.com/office/officeart/2005/8/layout/chevron2"/>
    <dgm:cxn modelId="{FCB082B4-A9BD-47C6-9559-F36BF4E89A06}" srcId="{0716B1D6-BBAE-449E-A6E6-B0F8B23B7A2B}" destId="{E452465E-BFE9-4BFB-A2F3-FC8CE936E734}" srcOrd="0" destOrd="0" parTransId="{71AB8BC7-D6FE-4E58-BA92-7A164C315AD6}" sibTransId="{50DE9E0D-7438-47A9-BB64-1A41D95AA109}"/>
    <dgm:cxn modelId="{2C8536F3-9637-48BF-B6A7-8E90859FA4FC}" srcId="{69530009-CA66-4BFE-9A7B-6482AD170EDC}" destId="{C770580A-A817-4F25-BF4A-E5B1548EED71}" srcOrd="0" destOrd="0" parTransId="{E0F7F7BE-BE17-4BC7-B7FD-C109AE4697A6}" sibTransId="{DA9813B5-5C44-4F96-8B61-8BE8C962D6CA}"/>
    <dgm:cxn modelId="{82E1409E-55FC-4B68-9C27-8B1D6D599DF7}" type="presOf" srcId="{1DAF8516-4F77-43D9-9A04-6AC33BD89E7D}" destId="{337D05E0-1C68-4AB7-9049-0C4AD437F357}" srcOrd="0" destOrd="0" presId="urn:microsoft.com/office/officeart/2005/8/layout/chevron2"/>
    <dgm:cxn modelId="{C0632296-9279-4C07-B428-A39C2BF3D302}" srcId="{F960C1A9-6A92-488B-AD28-CB27A259909A}" destId="{63220C6D-AEE6-4F4C-88EA-B935391672AF}" srcOrd="0" destOrd="0" parTransId="{2927562D-23FD-4204-8455-D39CCB7BBFDE}" sibTransId="{0CFB5182-D860-413B-B214-0CDA649F2070}"/>
    <dgm:cxn modelId="{749A1EA4-3CAE-44B2-9DCA-332E038B42C9}" srcId="{52E75165-C2E3-4644-BC0D-EDC7FE7F5181}" destId="{F960C1A9-6A92-488B-AD28-CB27A259909A}" srcOrd="3" destOrd="0" parTransId="{9E4B4FFB-3D9B-4B7A-8DBD-3432961CBFDE}" sibTransId="{239EE090-2F7B-4F3B-B354-1854B346CB8F}"/>
    <dgm:cxn modelId="{2A1EF277-60EC-458D-BF3D-02847D2EBFFE}" type="presOf" srcId="{0716B1D6-BBAE-449E-A6E6-B0F8B23B7A2B}" destId="{43938A87-DC24-4EBB-8DE4-2F94275E1CA5}" srcOrd="0" destOrd="0" presId="urn:microsoft.com/office/officeart/2005/8/layout/chevron2"/>
    <dgm:cxn modelId="{68404566-B884-45A0-9268-C08E1BB84F9F}" srcId="{3B8C2C1F-89C2-4DD9-86D4-EDAA2D178585}" destId="{1DAF8516-4F77-43D9-9A04-6AC33BD89E7D}" srcOrd="0" destOrd="0" parTransId="{CF2CBCEB-F27F-4D9C-B842-8FAE8CF76269}" sibTransId="{271A6CE1-81B0-4ECA-8B34-B1A191545BFF}"/>
    <dgm:cxn modelId="{B89574D8-3A93-4151-9559-D87EF1BDC9CF}" type="presOf" srcId="{C770580A-A817-4F25-BF4A-E5B1548EED71}" destId="{1AF81526-8561-4E23-81D3-5A1B3E87E5EE}" srcOrd="0" destOrd="0" presId="urn:microsoft.com/office/officeart/2005/8/layout/chevron2"/>
    <dgm:cxn modelId="{C16DF251-A7A5-4BFF-A6CF-1491CFF49DA8}" srcId="{52E75165-C2E3-4644-BC0D-EDC7FE7F5181}" destId="{B4A7A979-DDBD-4FDA-88EA-0D87BDC43A44}" srcOrd="5" destOrd="0" parTransId="{BAE490C2-5159-483D-9A5F-00476682B9E4}" sibTransId="{DFB97026-A442-49EF-B580-0567CC614D35}"/>
    <dgm:cxn modelId="{C874A95F-1D4A-4C64-BB2C-FA57A70F63B5}" srcId="{52E75165-C2E3-4644-BC0D-EDC7FE7F5181}" destId="{69530009-CA66-4BFE-9A7B-6482AD170EDC}" srcOrd="4" destOrd="0" parTransId="{98C4E263-C918-4B3C-B7C3-F9A13EE14084}" sibTransId="{171674FB-082F-4CB7-8DE0-7DFBAA8D4F24}"/>
    <dgm:cxn modelId="{60DA8EBB-26EE-42D1-8A2C-7D8FEF43B031}" type="presParOf" srcId="{F11E78FF-DCD5-4892-8108-3D6CDEFF82B9}" destId="{E501C93B-C95E-4B7C-93C0-6E621F4C71B3}" srcOrd="0" destOrd="0" presId="urn:microsoft.com/office/officeart/2005/8/layout/chevron2"/>
    <dgm:cxn modelId="{BF1F2357-7351-4588-AE94-8B1B48AECFC3}" type="presParOf" srcId="{E501C93B-C95E-4B7C-93C0-6E621F4C71B3}" destId="{43938A87-DC24-4EBB-8DE4-2F94275E1CA5}" srcOrd="0" destOrd="0" presId="urn:microsoft.com/office/officeart/2005/8/layout/chevron2"/>
    <dgm:cxn modelId="{40978DC5-9B61-488C-9401-AC0938648906}" type="presParOf" srcId="{E501C93B-C95E-4B7C-93C0-6E621F4C71B3}" destId="{D870B0AA-50F8-4C73-ADA0-B12D3C783AED}" srcOrd="1" destOrd="0" presId="urn:microsoft.com/office/officeart/2005/8/layout/chevron2"/>
    <dgm:cxn modelId="{5E04C56F-AA16-4513-BB4C-0BA666BF60C7}" type="presParOf" srcId="{F11E78FF-DCD5-4892-8108-3D6CDEFF82B9}" destId="{8700F735-A5F8-4E37-BC96-3074C5258118}" srcOrd="1" destOrd="0" presId="urn:microsoft.com/office/officeart/2005/8/layout/chevron2"/>
    <dgm:cxn modelId="{4942C548-1418-4D61-81B1-DDA35BFF84D5}" type="presParOf" srcId="{F11E78FF-DCD5-4892-8108-3D6CDEFF82B9}" destId="{BF44516E-6A68-4C7B-B86A-D909CFF016FA}" srcOrd="2" destOrd="0" presId="urn:microsoft.com/office/officeart/2005/8/layout/chevron2"/>
    <dgm:cxn modelId="{41EA2231-D408-4D86-964E-30DCD5073BCE}" type="presParOf" srcId="{BF44516E-6A68-4C7B-B86A-D909CFF016FA}" destId="{E1EBB4DD-927E-44DF-804A-ED99EA56728B}" srcOrd="0" destOrd="0" presId="urn:microsoft.com/office/officeart/2005/8/layout/chevron2"/>
    <dgm:cxn modelId="{8DF1EBE7-FBFA-46C1-A3EF-1F3D24E00810}" type="presParOf" srcId="{BF44516E-6A68-4C7B-B86A-D909CFF016FA}" destId="{931F0F2C-F503-4488-AD10-13493FBE570F}" srcOrd="1" destOrd="0" presId="urn:microsoft.com/office/officeart/2005/8/layout/chevron2"/>
    <dgm:cxn modelId="{03BF23BF-FE8F-46E5-9AF8-C2B36384D593}" type="presParOf" srcId="{F11E78FF-DCD5-4892-8108-3D6CDEFF82B9}" destId="{749D01E4-7818-4122-99D8-8A5EE9B4C423}" srcOrd="3" destOrd="0" presId="urn:microsoft.com/office/officeart/2005/8/layout/chevron2"/>
    <dgm:cxn modelId="{D2784088-E35D-46AF-BA55-1E104F7C29C2}" type="presParOf" srcId="{F11E78FF-DCD5-4892-8108-3D6CDEFF82B9}" destId="{C43D5A52-B202-46F1-AC23-DA378DBBE3F9}" srcOrd="4" destOrd="0" presId="urn:microsoft.com/office/officeart/2005/8/layout/chevron2"/>
    <dgm:cxn modelId="{A897504C-7E4B-4F9A-9E16-6B1645AE8B05}" type="presParOf" srcId="{C43D5A52-B202-46F1-AC23-DA378DBBE3F9}" destId="{304D90E4-8299-42E0-9043-0B360A1B71A1}" srcOrd="0" destOrd="0" presId="urn:microsoft.com/office/officeart/2005/8/layout/chevron2"/>
    <dgm:cxn modelId="{4E6CF32B-82CB-40C5-BF64-81BF7693989B}" type="presParOf" srcId="{C43D5A52-B202-46F1-AC23-DA378DBBE3F9}" destId="{337D05E0-1C68-4AB7-9049-0C4AD437F357}" srcOrd="1" destOrd="0" presId="urn:microsoft.com/office/officeart/2005/8/layout/chevron2"/>
    <dgm:cxn modelId="{95CA2710-5C59-4EAC-8BBF-F0FD7175ECA7}" type="presParOf" srcId="{F11E78FF-DCD5-4892-8108-3D6CDEFF82B9}" destId="{AB29255C-6A92-40FF-B5AC-2E545B91FF2A}" srcOrd="5" destOrd="0" presId="urn:microsoft.com/office/officeart/2005/8/layout/chevron2"/>
    <dgm:cxn modelId="{A33AF45E-948F-41B1-9697-186C4649F5A9}" type="presParOf" srcId="{F11E78FF-DCD5-4892-8108-3D6CDEFF82B9}" destId="{33BEED14-40B6-45A8-B939-11FE08872516}" srcOrd="6" destOrd="0" presId="urn:microsoft.com/office/officeart/2005/8/layout/chevron2"/>
    <dgm:cxn modelId="{AAFF4374-DBBD-46F8-80DC-371A0AAE815C}" type="presParOf" srcId="{33BEED14-40B6-45A8-B939-11FE08872516}" destId="{792CBB92-FEBD-44E1-B195-6311AFE9E0E0}" srcOrd="0" destOrd="0" presId="urn:microsoft.com/office/officeart/2005/8/layout/chevron2"/>
    <dgm:cxn modelId="{B1345849-33F0-4CB1-B0E6-A056953D72A1}" type="presParOf" srcId="{33BEED14-40B6-45A8-B939-11FE08872516}" destId="{20A49F47-0AB8-4BAE-9A34-767FB3FC9889}" srcOrd="1" destOrd="0" presId="urn:microsoft.com/office/officeart/2005/8/layout/chevron2"/>
    <dgm:cxn modelId="{4150B5A1-73FF-429F-8B4D-136383C3A0D3}" type="presParOf" srcId="{F11E78FF-DCD5-4892-8108-3D6CDEFF82B9}" destId="{2D155F71-7902-47C6-B59C-7AF71CE6648F}" srcOrd="7" destOrd="0" presId="urn:microsoft.com/office/officeart/2005/8/layout/chevron2"/>
    <dgm:cxn modelId="{12021543-0894-4D92-8FCE-42AB5C93803E}" type="presParOf" srcId="{F11E78FF-DCD5-4892-8108-3D6CDEFF82B9}" destId="{81F6668C-D26C-405B-88FD-25F8B063261B}" srcOrd="8" destOrd="0" presId="urn:microsoft.com/office/officeart/2005/8/layout/chevron2"/>
    <dgm:cxn modelId="{A122D20B-7AC8-443D-A1C4-98DAD899EEE5}" type="presParOf" srcId="{81F6668C-D26C-405B-88FD-25F8B063261B}" destId="{16A47FCD-6990-4E70-A609-35B75EB7EB37}" srcOrd="0" destOrd="0" presId="urn:microsoft.com/office/officeart/2005/8/layout/chevron2"/>
    <dgm:cxn modelId="{E2E55797-233E-45D3-AAA0-9228B9850A40}" type="presParOf" srcId="{81F6668C-D26C-405B-88FD-25F8B063261B}" destId="{1AF81526-8561-4E23-81D3-5A1B3E87E5EE}" srcOrd="1" destOrd="0" presId="urn:microsoft.com/office/officeart/2005/8/layout/chevron2"/>
    <dgm:cxn modelId="{19571B71-8575-4EDC-8D4D-736EE13B26E9}" type="presParOf" srcId="{F11E78FF-DCD5-4892-8108-3D6CDEFF82B9}" destId="{06B84151-9555-4E1D-B84C-879E896163F4}" srcOrd="9" destOrd="0" presId="urn:microsoft.com/office/officeart/2005/8/layout/chevron2"/>
    <dgm:cxn modelId="{1EF7772D-EAA2-43C0-9EE8-6BCD0FA245FF}" type="presParOf" srcId="{F11E78FF-DCD5-4892-8108-3D6CDEFF82B9}" destId="{CD185AD3-BFD0-4A0B-9A1B-75FF06B55CC4}" srcOrd="10" destOrd="0" presId="urn:microsoft.com/office/officeart/2005/8/layout/chevron2"/>
    <dgm:cxn modelId="{C2EC6681-FB1F-4D00-AB7D-4F07F4555A62}" type="presParOf" srcId="{CD185AD3-BFD0-4A0B-9A1B-75FF06B55CC4}" destId="{9DC4DCA0-C9F4-4BDF-84BD-D1FA8CB1037F}" srcOrd="0" destOrd="0" presId="urn:microsoft.com/office/officeart/2005/8/layout/chevron2"/>
    <dgm:cxn modelId="{686153F3-EC87-4371-BD08-86F5D28F1239}" type="presParOf" srcId="{CD185AD3-BFD0-4A0B-9A1B-75FF06B55CC4}" destId="{CC7ABADB-E319-4169-91D7-AEFAC6CFE16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03998-C577-4764-A6A2-128D054226C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EFAB3AA2-A936-4BB8-B21E-7D3E84E41931}">
      <dgm:prSet phldrT="[Текст]"/>
      <dgm:spPr/>
      <dgm:t>
        <a:bodyPr/>
        <a:lstStyle/>
        <a:p>
          <a:r>
            <a:rPr lang="ru-RU" dirty="0" smtClean="0"/>
            <a:t>Предприятия </a:t>
          </a:r>
          <a:endParaRPr lang="ru-RU" dirty="0"/>
        </a:p>
      </dgm:t>
    </dgm:pt>
    <dgm:pt modelId="{B49BE32D-D80E-42B8-852E-A9B2C3F9563F}" type="parTrans" cxnId="{352F483B-4035-43EF-98AB-CFC4F3166605}">
      <dgm:prSet/>
      <dgm:spPr/>
      <dgm:t>
        <a:bodyPr/>
        <a:lstStyle/>
        <a:p>
          <a:endParaRPr lang="ru-RU"/>
        </a:p>
      </dgm:t>
    </dgm:pt>
    <dgm:pt modelId="{1AE0B121-9754-467E-A0F7-3C4BD0797DA3}" type="sibTrans" cxnId="{352F483B-4035-43EF-98AB-CFC4F3166605}">
      <dgm:prSet/>
      <dgm:spPr/>
      <dgm:t>
        <a:bodyPr/>
        <a:lstStyle/>
        <a:p>
          <a:endParaRPr lang="ru-RU"/>
        </a:p>
      </dgm:t>
    </dgm:pt>
    <dgm:pt modelId="{913BFD0E-D4C2-49F7-A18E-2D2799C4860E}">
      <dgm:prSet phldrT="[Текст]"/>
      <dgm:spPr/>
      <dgm:t>
        <a:bodyPr/>
        <a:lstStyle/>
        <a:p>
          <a:r>
            <a:rPr lang="ru-RU" dirty="0" smtClean="0"/>
            <a:t>МЯСО</a:t>
          </a:r>
          <a:endParaRPr lang="ru-RU" dirty="0"/>
        </a:p>
      </dgm:t>
    </dgm:pt>
    <dgm:pt modelId="{E97DE5A9-7862-414C-A172-C47E13026BF5}" type="parTrans" cxnId="{3095B711-8D0A-4F9F-9D50-3C0BB10206DB}">
      <dgm:prSet/>
      <dgm:spPr/>
      <dgm:t>
        <a:bodyPr/>
        <a:lstStyle/>
        <a:p>
          <a:endParaRPr lang="ru-RU"/>
        </a:p>
      </dgm:t>
    </dgm:pt>
    <dgm:pt modelId="{4EC1FC1A-E240-422C-889C-C337C4F030A1}" type="sibTrans" cxnId="{3095B711-8D0A-4F9F-9D50-3C0BB10206DB}">
      <dgm:prSet/>
      <dgm:spPr/>
      <dgm:t>
        <a:bodyPr/>
        <a:lstStyle/>
        <a:p>
          <a:endParaRPr lang="ru-RU"/>
        </a:p>
      </dgm:t>
    </dgm:pt>
    <dgm:pt modelId="{712A939B-C7BB-4B0A-94D0-F5694C363201}">
      <dgm:prSet phldrT="[Текст]"/>
      <dgm:spPr/>
      <dgm:t>
        <a:bodyPr/>
        <a:lstStyle/>
        <a:p>
          <a:r>
            <a:rPr lang="ru-RU" dirty="0" smtClean="0"/>
            <a:t>ЯЙЦО</a:t>
          </a:r>
          <a:endParaRPr lang="ru-RU" dirty="0"/>
        </a:p>
      </dgm:t>
    </dgm:pt>
    <dgm:pt modelId="{00D64D0C-2A9D-4FA2-895C-F7169E6D84C2}" type="parTrans" cxnId="{50A343C5-312F-4125-9A2C-D79A9F66AC13}">
      <dgm:prSet/>
      <dgm:spPr/>
      <dgm:t>
        <a:bodyPr/>
        <a:lstStyle/>
        <a:p>
          <a:endParaRPr lang="ru-RU"/>
        </a:p>
      </dgm:t>
    </dgm:pt>
    <dgm:pt modelId="{48FCD64E-6FA0-4982-BBEC-C6BB674DF537}" type="sibTrans" cxnId="{50A343C5-312F-4125-9A2C-D79A9F66AC13}">
      <dgm:prSet/>
      <dgm:spPr/>
      <dgm:t>
        <a:bodyPr/>
        <a:lstStyle/>
        <a:p>
          <a:endParaRPr lang="ru-RU"/>
        </a:p>
      </dgm:t>
    </dgm:pt>
    <dgm:pt modelId="{26B36048-2D1A-466D-AEB0-828B8F41BC3A}">
      <dgm:prSet phldrT="[Текст]"/>
      <dgm:spPr/>
      <dgm:t>
        <a:bodyPr/>
        <a:lstStyle/>
        <a:p>
          <a:r>
            <a:rPr lang="ru-RU" dirty="0" smtClean="0"/>
            <a:t>РЫБА</a:t>
          </a:r>
          <a:endParaRPr lang="ru-RU" dirty="0"/>
        </a:p>
      </dgm:t>
    </dgm:pt>
    <dgm:pt modelId="{9973F46D-0AD5-4594-84BD-B258C8755C24}" type="parTrans" cxnId="{FD12F971-9A25-4C9E-9175-D204452AE0CD}">
      <dgm:prSet/>
      <dgm:spPr/>
      <dgm:t>
        <a:bodyPr/>
        <a:lstStyle/>
        <a:p>
          <a:endParaRPr lang="ru-RU"/>
        </a:p>
      </dgm:t>
    </dgm:pt>
    <dgm:pt modelId="{328671B6-7FFF-42E1-966E-31CB05899F08}" type="sibTrans" cxnId="{FD12F971-9A25-4C9E-9175-D204452AE0CD}">
      <dgm:prSet/>
      <dgm:spPr/>
      <dgm:t>
        <a:bodyPr/>
        <a:lstStyle/>
        <a:p>
          <a:endParaRPr lang="ru-RU"/>
        </a:p>
      </dgm:t>
    </dgm:pt>
    <dgm:pt modelId="{4ADC1FF6-997D-4AA4-B7B7-AE713AD0C52A}">
      <dgm:prSet/>
      <dgm:spPr/>
      <dgm:t>
        <a:bodyPr/>
        <a:lstStyle/>
        <a:p>
          <a:r>
            <a:rPr lang="ru-RU" dirty="0" smtClean="0"/>
            <a:t>МОЛОКО</a:t>
          </a:r>
          <a:endParaRPr lang="ru-RU" dirty="0"/>
        </a:p>
      </dgm:t>
    </dgm:pt>
    <dgm:pt modelId="{9B3B36C3-4C99-4430-96C3-C6361A97EB09}" type="parTrans" cxnId="{80D6969D-D300-4321-8344-8F79E42EC92C}">
      <dgm:prSet/>
      <dgm:spPr/>
      <dgm:t>
        <a:bodyPr/>
        <a:lstStyle/>
        <a:p>
          <a:endParaRPr lang="ru-RU"/>
        </a:p>
      </dgm:t>
    </dgm:pt>
    <dgm:pt modelId="{57BEC301-F35E-4614-97DC-8DAEA96E7565}" type="sibTrans" cxnId="{80D6969D-D300-4321-8344-8F79E42EC92C}">
      <dgm:prSet/>
      <dgm:spPr/>
      <dgm:t>
        <a:bodyPr/>
        <a:lstStyle/>
        <a:p>
          <a:endParaRPr lang="ru-RU"/>
        </a:p>
      </dgm:t>
    </dgm:pt>
    <dgm:pt modelId="{D7CB9660-06EE-4BF3-B485-872992C77B9D}">
      <dgm:prSet/>
      <dgm:spPr/>
      <dgm:t>
        <a:bodyPr/>
        <a:lstStyle/>
        <a:p>
          <a:r>
            <a:rPr lang="ru-RU" dirty="0" smtClean="0"/>
            <a:t>ГОТОВАЯ ПРОДУКЦИЯ</a:t>
          </a:r>
          <a:endParaRPr lang="ru-RU" dirty="0"/>
        </a:p>
      </dgm:t>
    </dgm:pt>
    <dgm:pt modelId="{02524831-A39A-48F3-8EA2-691C03C686BF}" type="parTrans" cxnId="{729F508E-9D97-4682-9A23-44FC513A3190}">
      <dgm:prSet/>
      <dgm:spPr/>
      <dgm:t>
        <a:bodyPr/>
        <a:lstStyle/>
        <a:p>
          <a:endParaRPr lang="ru-RU"/>
        </a:p>
      </dgm:t>
    </dgm:pt>
    <dgm:pt modelId="{214DB32F-C9A0-43F6-B7FE-19ADFC0C310F}" type="sibTrans" cxnId="{729F508E-9D97-4682-9A23-44FC513A3190}">
      <dgm:prSet/>
      <dgm:spPr/>
      <dgm:t>
        <a:bodyPr/>
        <a:lstStyle/>
        <a:p>
          <a:endParaRPr lang="ru-RU"/>
        </a:p>
      </dgm:t>
    </dgm:pt>
    <dgm:pt modelId="{0C7F5D6F-8A1C-42F4-AE9B-3C3E91B754FA}">
      <dgm:prSet/>
      <dgm:spPr/>
      <dgm:t>
        <a:bodyPr/>
        <a:lstStyle/>
        <a:p>
          <a:r>
            <a:rPr lang="ru-RU" dirty="0" smtClean="0"/>
            <a:t>МЕД</a:t>
          </a:r>
          <a:endParaRPr lang="ru-RU" dirty="0"/>
        </a:p>
      </dgm:t>
    </dgm:pt>
    <dgm:pt modelId="{64864714-3BCA-4B28-B5C1-C97E6747BA76}" type="sibTrans" cxnId="{EA989141-B5A6-442C-86B5-495B1213B53E}">
      <dgm:prSet/>
      <dgm:spPr/>
      <dgm:t>
        <a:bodyPr/>
        <a:lstStyle/>
        <a:p>
          <a:endParaRPr lang="ru-RU"/>
        </a:p>
      </dgm:t>
    </dgm:pt>
    <dgm:pt modelId="{BCC154DB-3B9A-41BD-B2E6-55007F6599EE}" type="parTrans" cxnId="{EA989141-B5A6-442C-86B5-495B1213B53E}">
      <dgm:prSet/>
      <dgm:spPr/>
      <dgm:t>
        <a:bodyPr/>
        <a:lstStyle/>
        <a:p>
          <a:endParaRPr lang="ru-RU"/>
        </a:p>
      </dgm:t>
    </dgm:pt>
    <dgm:pt modelId="{82AF70C7-2629-4390-95B6-C92D8BD4E6C8}" type="pres">
      <dgm:prSet presAssocID="{CBE03998-C577-4764-A6A2-128D054226CE}" presName="Name0" presStyleCnt="0">
        <dgm:presLayoutVars>
          <dgm:chPref val="1"/>
          <dgm:dir/>
          <dgm:animOne val="branch"/>
          <dgm:animLvl val="lvl"/>
          <dgm:resizeHandles val="exact"/>
        </dgm:presLayoutVars>
      </dgm:prSet>
      <dgm:spPr/>
      <dgm:t>
        <a:bodyPr/>
        <a:lstStyle/>
        <a:p>
          <a:endParaRPr lang="ru-RU"/>
        </a:p>
      </dgm:t>
    </dgm:pt>
    <dgm:pt modelId="{AD305E82-8345-4689-8A8F-A636002BB2CD}" type="pres">
      <dgm:prSet presAssocID="{EFAB3AA2-A936-4BB8-B21E-7D3E84E41931}" presName="root1" presStyleCnt="0"/>
      <dgm:spPr/>
    </dgm:pt>
    <dgm:pt modelId="{1D863495-9C66-4980-ABCC-C82E642FF1CD}" type="pres">
      <dgm:prSet presAssocID="{EFAB3AA2-A936-4BB8-B21E-7D3E84E41931}" presName="LevelOneTextNode" presStyleLbl="node0" presStyleIdx="0" presStyleCnt="1" custLinFactX="-100000" custLinFactNeighborX="-125952" custLinFactNeighborY="1695">
        <dgm:presLayoutVars>
          <dgm:chPref val="3"/>
        </dgm:presLayoutVars>
      </dgm:prSet>
      <dgm:spPr/>
      <dgm:t>
        <a:bodyPr/>
        <a:lstStyle/>
        <a:p>
          <a:endParaRPr lang="ru-RU"/>
        </a:p>
      </dgm:t>
    </dgm:pt>
    <dgm:pt modelId="{FDA92FF1-70CF-4EA9-9701-602E6D493714}" type="pres">
      <dgm:prSet presAssocID="{EFAB3AA2-A936-4BB8-B21E-7D3E84E41931}" presName="level2hierChild" presStyleCnt="0"/>
      <dgm:spPr/>
    </dgm:pt>
    <dgm:pt modelId="{4CE59168-A2DF-4D6E-B506-034B26A5D296}" type="pres">
      <dgm:prSet presAssocID="{E97DE5A9-7862-414C-A172-C47E13026BF5}" presName="conn2-1" presStyleLbl="parChTrans1D2" presStyleIdx="0" presStyleCnt="6"/>
      <dgm:spPr/>
      <dgm:t>
        <a:bodyPr/>
        <a:lstStyle/>
        <a:p>
          <a:endParaRPr lang="ru-RU"/>
        </a:p>
      </dgm:t>
    </dgm:pt>
    <dgm:pt modelId="{DD965576-C5EC-4117-99E5-ED62118D8792}" type="pres">
      <dgm:prSet presAssocID="{E97DE5A9-7862-414C-A172-C47E13026BF5}" presName="connTx" presStyleLbl="parChTrans1D2" presStyleIdx="0" presStyleCnt="6"/>
      <dgm:spPr/>
      <dgm:t>
        <a:bodyPr/>
        <a:lstStyle/>
        <a:p>
          <a:endParaRPr lang="ru-RU"/>
        </a:p>
      </dgm:t>
    </dgm:pt>
    <dgm:pt modelId="{17CC566E-A3B9-4DF5-90E3-6A6860B1A9AA}" type="pres">
      <dgm:prSet presAssocID="{913BFD0E-D4C2-49F7-A18E-2D2799C4860E}" presName="root2" presStyleCnt="0"/>
      <dgm:spPr/>
    </dgm:pt>
    <dgm:pt modelId="{45B020CE-DE30-465C-AE66-0F0B0999ED09}" type="pres">
      <dgm:prSet presAssocID="{913BFD0E-D4C2-49F7-A18E-2D2799C4860E}" presName="LevelTwoTextNode" presStyleLbl="node2" presStyleIdx="0" presStyleCnt="6" custScaleX="65066" custLinFactX="-93263" custLinFactNeighborX="-100000" custLinFactNeighborY="27482">
        <dgm:presLayoutVars>
          <dgm:chPref val="3"/>
        </dgm:presLayoutVars>
      </dgm:prSet>
      <dgm:spPr/>
      <dgm:t>
        <a:bodyPr/>
        <a:lstStyle/>
        <a:p>
          <a:endParaRPr lang="ru-RU"/>
        </a:p>
      </dgm:t>
    </dgm:pt>
    <dgm:pt modelId="{287CDCC3-AA6B-4B47-96A8-F042844D5551}" type="pres">
      <dgm:prSet presAssocID="{913BFD0E-D4C2-49F7-A18E-2D2799C4860E}" presName="level3hierChild" presStyleCnt="0"/>
      <dgm:spPr/>
    </dgm:pt>
    <dgm:pt modelId="{0B121CC4-D18A-47D8-A9BF-DCDCD4D6FF5D}" type="pres">
      <dgm:prSet presAssocID="{9B3B36C3-4C99-4430-96C3-C6361A97EB09}" presName="conn2-1" presStyleLbl="parChTrans1D2" presStyleIdx="1" presStyleCnt="6"/>
      <dgm:spPr/>
      <dgm:t>
        <a:bodyPr/>
        <a:lstStyle/>
        <a:p>
          <a:endParaRPr lang="ru-RU"/>
        </a:p>
      </dgm:t>
    </dgm:pt>
    <dgm:pt modelId="{9367E299-46C7-4BA3-9528-6E515D3B62CD}" type="pres">
      <dgm:prSet presAssocID="{9B3B36C3-4C99-4430-96C3-C6361A97EB09}" presName="connTx" presStyleLbl="parChTrans1D2" presStyleIdx="1" presStyleCnt="6"/>
      <dgm:spPr/>
      <dgm:t>
        <a:bodyPr/>
        <a:lstStyle/>
        <a:p>
          <a:endParaRPr lang="ru-RU"/>
        </a:p>
      </dgm:t>
    </dgm:pt>
    <dgm:pt modelId="{359EDE73-D84F-4B14-8B5E-3AB4718C88E6}" type="pres">
      <dgm:prSet presAssocID="{4ADC1FF6-997D-4AA4-B7B7-AE713AD0C52A}" presName="root2" presStyleCnt="0"/>
      <dgm:spPr/>
    </dgm:pt>
    <dgm:pt modelId="{B2729B89-70F7-4D45-9FE4-72C2EB45256F}" type="pres">
      <dgm:prSet presAssocID="{4ADC1FF6-997D-4AA4-B7B7-AE713AD0C52A}" presName="LevelTwoTextNode" presStyleLbl="node2" presStyleIdx="1" presStyleCnt="6" custScaleX="65066" custLinFactX="-93263" custLinFactNeighborX="-100000" custLinFactNeighborY="17887">
        <dgm:presLayoutVars>
          <dgm:chPref val="3"/>
        </dgm:presLayoutVars>
      </dgm:prSet>
      <dgm:spPr/>
      <dgm:t>
        <a:bodyPr/>
        <a:lstStyle/>
        <a:p>
          <a:endParaRPr lang="ru-RU"/>
        </a:p>
      </dgm:t>
    </dgm:pt>
    <dgm:pt modelId="{1FE36998-B87C-4903-8B64-17CF908703C4}" type="pres">
      <dgm:prSet presAssocID="{4ADC1FF6-997D-4AA4-B7B7-AE713AD0C52A}" presName="level3hierChild" presStyleCnt="0"/>
      <dgm:spPr/>
    </dgm:pt>
    <dgm:pt modelId="{C14CE196-C57D-4A38-99CB-42B4F65C8883}" type="pres">
      <dgm:prSet presAssocID="{BCC154DB-3B9A-41BD-B2E6-55007F6599EE}" presName="conn2-1" presStyleLbl="parChTrans1D2" presStyleIdx="2" presStyleCnt="6"/>
      <dgm:spPr/>
      <dgm:t>
        <a:bodyPr/>
        <a:lstStyle/>
        <a:p>
          <a:endParaRPr lang="ru-RU"/>
        </a:p>
      </dgm:t>
    </dgm:pt>
    <dgm:pt modelId="{A7B42D08-2D97-462A-9264-CD28A5C7011B}" type="pres">
      <dgm:prSet presAssocID="{BCC154DB-3B9A-41BD-B2E6-55007F6599EE}" presName="connTx" presStyleLbl="parChTrans1D2" presStyleIdx="2" presStyleCnt="6"/>
      <dgm:spPr/>
      <dgm:t>
        <a:bodyPr/>
        <a:lstStyle/>
        <a:p>
          <a:endParaRPr lang="ru-RU"/>
        </a:p>
      </dgm:t>
    </dgm:pt>
    <dgm:pt modelId="{5FB6A525-68F3-4DA5-95A1-F1368966EE95}" type="pres">
      <dgm:prSet presAssocID="{0C7F5D6F-8A1C-42F4-AE9B-3C3E91B754FA}" presName="root2" presStyleCnt="0"/>
      <dgm:spPr/>
    </dgm:pt>
    <dgm:pt modelId="{BBD70FEB-B726-4A3B-A3DB-1087435A477E}" type="pres">
      <dgm:prSet presAssocID="{0C7F5D6F-8A1C-42F4-AE9B-3C3E91B754FA}" presName="LevelTwoTextNode" presStyleLbl="node2" presStyleIdx="2" presStyleCnt="6" custScaleX="65066" custLinFactX="-93263" custLinFactY="100000" custLinFactNeighborX="-100000" custLinFactNeighborY="139104">
        <dgm:presLayoutVars>
          <dgm:chPref val="3"/>
        </dgm:presLayoutVars>
      </dgm:prSet>
      <dgm:spPr/>
      <dgm:t>
        <a:bodyPr/>
        <a:lstStyle/>
        <a:p>
          <a:endParaRPr lang="ru-RU"/>
        </a:p>
      </dgm:t>
    </dgm:pt>
    <dgm:pt modelId="{9790C394-2255-4101-9273-03CE559046B7}" type="pres">
      <dgm:prSet presAssocID="{0C7F5D6F-8A1C-42F4-AE9B-3C3E91B754FA}" presName="level3hierChild" presStyleCnt="0"/>
      <dgm:spPr/>
    </dgm:pt>
    <dgm:pt modelId="{803A53B9-0A2A-4B31-9D75-72E1A3DAEBE9}" type="pres">
      <dgm:prSet presAssocID="{02524831-A39A-48F3-8EA2-691C03C686BF}" presName="conn2-1" presStyleLbl="parChTrans1D2" presStyleIdx="3" presStyleCnt="6"/>
      <dgm:spPr/>
      <dgm:t>
        <a:bodyPr/>
        <a:lstStyle/>
        <a:p>
          <a:endParaRPr lang="ru-RU"/>
        </a:p>
      </dgm:t>
    </dgm:pt>
    <dgm:pt modelId="{AAD0C55E-A7B2-4745-8C02-87D166FD3D55}" type="pres">
      <dgm:prSet presAssocID="{02524831-A39A-48F3-8EA2-691C03C686BF}" presName="connTx" presStyleLbl="parChTrans1D2" presStyleIdx="3" presStyleCnt="6"/>
      <dgm:spPr/>
      <dgm:t>
        <a:bodyPr/>
        <a:lstStyle/>
        <a:p>
          <a:endParaRPr lang="ru-RU"/>
        </a:p>
      </dgm:t>
    </dgm:pt>
    <dgm:pt modelId="{2BCC4A6C-0FA7-455D-96AE-57DDC3254F50}" type="pres">
      <dgm:prSet presAssocID="{D7CB9660-06EE-4BF3-B485-872992C77B9D}" presName="root2" presStyleCnt="0"/>
      <dgm:spPr/>
    </dgm:pt>
    <dgm:pt modelId="{5128FFB6-F227-4C4E-935B-794C7AE6FA8A}" type="pres">
      <dgm:prSet presAssocID="{D7CB9660-06EE-4BF3-B485-872992C77B9D}" presName="LevelTwoTextNode" presStyleLbl="node2" presStyleIdx="3" presStyleCnt="6" custScaleX="61850" custLinFactX="-93263" custLinFactY="100000" custLinFactNeighborX="-100000" custLinFactNeighborY="117970">
        <dgm:presLayoutVars>
          <dgm:chPref val="3"/>
        </dgm:presLayoutVars>
      </dgm:prSet>
      <dgm:spPr/>
      <dgm:t>
        <a:bodyPr/>
        <a:lstStyle/>
        <a:p>
          <a:endParaRPr lang="ru-RU"/>
        </a:p>
      </dgm:t>
    </dgm:pt>
    <dgm:pt modelId="{079D91FA-8858-4F99-8D28-A484F74FF432}" type="pres">
      <dgm:prSet presAssocID="{D7CB9660-06EE-4BF3-B485-872992C77B9D}" presName="level3hierChild" presStyleCnt="0"/>
      <dgm:spPr/>
    </dgm:pt>
    <dgm:pt modelId="{A6EE4040-F56A-4035-B801-FB0DF8CE9468}" type="pres">
      <dgm:prSet presAssocID="{00D64D0C-2A9D-4FA2-895C-F7169E6D84C2}" presName="conn2-1" presStyleLbl="parChTrans1D2" presStyleIdx="4" presStyleCnt="6"/>
      <dgm:spPr/>
      <dgm:t>
        <a:bodyPr/>
        <a:lstStyle/>
        <a:p>
          <a:endParaRPr lang="ru-RU"/>
        </a:p>
      </dgm:t>
    </dgm:pt>
    <dgm:pt modelId="{6066A86C-3982-409F-89A6-E35DB499FFD1}" type="pres">
      <dgm:prSet presAssocID="{00D64D0C-2A9D-4FA2-895C-F7169E6D84C2}" presName="connTx" presStyleLbl="parChTrans1D2" presStyleIdx="4" presStyleCnt="6"/>
      <dgm:spPr/>
      <dgm:t>
        <a:bodyPr/>
        <a:lstStyle/>
        <a:p>
          <a:endParaRPr lang="ru-RU"/>
        </a:p>
      </dgm:t>
    </dgm:pt>
    <dgm:pt modelId="{829CD3B1-D50B-4D52-AA27-C7E3152BBFE2}" type="pres">
      <dgm:prSet presAssocID="{712A939B-C7BB-4B0A-94D0-F5694C363201}" presName="root2" presStyleCnt="0"/>
      <dgm:spPr/>
    </dgm:pt>
    <dgm:pt modelId="{94A772AD-E9FF-4954-B430-94F24DC23E5C}" type="pres">
      <dgm:prSet presAssocID="{712A939B-C7BB-4B0A-94D0-F5694C363201}" presName="LevelTwoTextNode" presStyleLbl="node2" presStyleIdx="4" presStyleCnt="6" custScaleX="63024" custLinFactX="-93263" custLinFactY="-100000" custLinFactNeighborX="-100000" custLinFactNeighborY="-141707">
        <dgm:presLayoutVars>
          <dgm:chPref val="3"/>
        </dgm:presLayoutVars>
      </dgm:prSet>
      <dgm:spPr/>
      <dgm:t>
        <a:bodyPr/>
        <a:lstStyle/>
        <a:p>
          <a:endParaRPr lang="ru-RU"/>
        </a:p>
      </dgm:t>
    </dgm:pt>
    <dgm:pt modelId="{D3C7191B-6601-41BF-9D94-F317548EC739}" type="pres">
      <dgm:prSet presAssocID="{712A939B-C7BB-4B0A-94D0-F5694C363201}" presName="level3hierChild" presStyleCnt="0"/>
      <dgm:spPr/>
    </dgm:pt>
    <dgm:pt modelId="{F5652B81-0AF4-4641-B173-F428A97D723D}" type="pres">
      <dgm:prSet presAssocID="{9973F46D-0AD5-4594-84BD-B258C8755C24}" presName="conn2-1" presStyleLbl="parChTrans1D2" presStyleIdx="5" presStyleCnt="6"/>
      <dgm:spPr/>
      <dgm:t>
        <a:bodyPr/>
        <a:lstStyle/>
        <a:p>
          <a:endParaRPr lang="ru-RU"/>
        </a:p>
      </dgm:t>
    </dgm:pt>
    <dgm:pt modelId="{C061431D-DC07-4128-9181-2C3012865076}" type="pres">
      <dgm:prSet presAssocID="{9973F46D-0AD5-4594-84BD-B258C8755C24}" presName="connTx" presStyleLbl="parChTrans1D2" presStyleIdx="5" presStyleCnt="6"/>
      <dgm:spPr/>
      <dgm:t>
        <a:bodyPr/>
        <a:lstStyle/>
        <a:p>
          <a:endParaRPr lang="ru-RU"/>
        </a:p>
      </dgm:t>
    </dgm:pt>
    <dgm:pt modelId="{5099CC39-73C0-4D33-96F2-2C5E196631CF}" type="pres">
      <dgm:prSet presAssocID="{26B36048-2D1A-466D-AEB0-828B8F41BC3A}" presName="root2" presStyleCnt="0"/>
      <dgm:spPr/>
    </dgm:pt>
    <dgm:pt modelId="{82CE1AA7-9C4D-4709-912B-84CA1E10591C}" type="pres">
      <dgm:prSet presAssocID="{26B36048-2D1A-466D-AEB0-828B8F41BC3A}" presName="LevelTwoTextNode" presStyleLbl="node2" presStyleIdx="5" presStyleCnt="6" custScaleX="65066" custLinFactX="-93263" custLinFactY="-100000" custLinFactNeighborX="-100000" custLinFactNeighborY="-151301">
        <dgm:presLayoutVars>
          <dgm:chPref val="3"/>
        </dgm:presLayoutVars>
      </dgm:prSet>
      <dgm:spPr/>
      <dgm:t>
        <a:bodyPr/>
        <a:lstStyle/>
        <a:p>
          <a:endParaRPr lang="ru-RU"/>
        </a:p>
      </dgm:t>
    </dgm:pt>
    <dgm:pt modelId="{DA6B709E-1097-418E-8C15-29264FE65B34}" type="pres">
      <dgm:prSet presAssocID="{26B36048-2D1A-466D-AEB0-828B8F41BC3A}" presName="level3hierChild" presStyleCnt="0"/>
      <dgm:spPr/>
    </dgm:pt>
  </dgm:ptLst>
  <dgm:cxnLst>
    <dgm:cxn modelId="{0A854565-2F0E-4658-B6A4-284F6D70A80D}" type="presOf" srcId="{E97DE5A9-7862-414C-A172-C47E13026BF5}" destId="{DD965576-C5EC-4117-99E5-ED62118D8792}" srcOrd="1" destOrd="0" presId="urn:microsoft.com/office/officeart/2008/layout/HorizontalMultiLevelHierarchy"/>
    <dgm:cxn modelId="{907C32CC-5BEE-496D-A8B3-6D277C1171E6}" type="presOf" srcId="{00D64D0C-2A9D-4FA2-895C-F7169E6D84C2}" destId="{6066A86C-3982-409F-89A6-E35DB499FFD1}" srcOrd="1" destOrd="0" presId="urn:microsoft.com/office/officeart/2008/layout/HorizontalMultiLevelHierarchy"/>
    <dgm:cxn modelId="{23CB1BFC-79C1-4930-A641-C4AD8EDC9620}" type="presOf" srcId="{BCC154DB-3B9A-41BD-B2E6-55007F6599EE}" destId="{A7B42D08-2D97-462A-9264-CD28A5C7011B}" srcOrd="1" destOrd="0" presId="urn:microsoft.com/office/officeart/2008/layout/HorizontalMultiLevelHierarchy"/>
    <dgm:cxn modelId="{F896C11C-30C5-4C5A-8EA9-A6930BDBF8C0}" type="presOf" srcId="{4ADC1FF6-997D-4AA4-B7B7-AE713AD0C52A}" destId="{B2729B89-70F7-4D45-9FE4-72C2EB45256F}" srcOrd="0" destOrd="0" presId="urn:microsoft.com/office/officeart/2008/layout/HorizontalMultiLevelHierarchy"/>
    <dgm:cxn modelId="{2F77746E-AF20-46A5-B913-BE5456192F42}" type="presOf" srcId="{0C7F5D6F-8A1C-42F4-AE9B-3C3E91B754FA}" destId="{BBD70FEB-B726-4A3B-A3DB-1087435A477E}" srcOrd="0" destOrd="0" presId="urn:microsoft.com/office/officeart/2008/layout/HorizontalMultiLevelHierarchy"/>
    <dgm:cxn modelId="{88349531-4124-4359-B8E1-DCDF9DF97877}" type="presOf" srcId="{9B3B36C3-4C99-4430-96C3-C6361A97EB09}" destId="{0B121CC4-D18A-47D8-A9BF-DCDCD4D6FF5D}" srcOrd="0" destOrd="0" presId="urn:microsoft.com/office/officeart/2008/layout/HorizontalMultiLevelHierarchy"/>
    <dgm:cxn modelId="{729F508E-9D97-4682-9A23-44FC513A3190}" srcId="{EFAB3AA2-A936-4BB8-B21E-7D3E84E41931}" destId="{D7CB9660-06EE-4BF3-B485-872992C77B9D}" srcOrd="3" destOrd="0" parTransId="{02524831-A39A-48F3-8EA2-691C03C686BF}" sibTransId="{214DB32F-C9A0-43F6-B7FE-19ADFC0C310F}"/>
    <dgm:cxn modelId="{21EEDDF4-622E-458E-88B5-58B926CDC85B}" type="presOf" srcId="{913BFD0E-D4C2-49F7-A18E-2D2799C4860E}" destId="{45B020CE-DE30-465C-AE66-0F0B0999ED09}" srcOrd="0" destOrd="0" presId="urn:microsoft.com/office/officeart/2008/layout/HorizontalMultiLevelHierarchy"/>
    <dgm:cxn modelId="{EA989141-B5A6-442C-86B5-495B1213B53E}" srcId="{EFAB3AA2-A936-4BB8-B21E-7D3E84E41931}" destId="{0C7F5D6F-8A1C-42F4-AE9B-3C3E91B754FA}" srcOrd="2" destOrd="0" parTransId="{BCC154DB-3B9A-41BD-B2E6-55007F6599EE}" sibTransId="{64864714-3BCA-4B28-B5C1-C97E6747BA76}"/>
    <dgm:cxn modelId="{32ACCC7A-B158-4720-BB21-A45CB8135BDA}" type="presOf" srcId="{BCC154DB-3B9A-41BD-B2E6-55007F6599EE}" destId="{C14CE196-C57D-4A38-99CB-42B4F65C8883}" srcOrd="0" destOrd="0" presId="urn:microsoft.com/office/officeart/2008/layout/HorizontalMultiLevelHierarchy"/>
    <dgm:cxn modelId="{C9E99981-E4BA-4ABF-AE18-65E8FFF780F1}" type="presOf" srcId="{9973F46D-0AD5-4594-84BD-B258C8755C24}" destId="{F5652B81-0AF4-4641-B173-F428A97D723D}" srcOrd="0" destOrd="0" presId="urn:microsoft.com/office/officeart/2008/layout/HorizontalMultiLevelHierarchy"/>
    <dgm:cxn modelId="{5AE827B8-63EC-4D6B-A2ED-D41F24197084}" type="presOf" srcId="{E97DE5A9-7862-414C-A172-C47E13026BF5}" destId="{4CE59168-A2DF-4D6E-B506-034B26A5D296}" srcOrd="0" destOrd="0" presId="urn:microsoft.com/office/officeart/2008/layout/HorizontalMultiLevelHierarchy"/>
    <dgm:cxn modelId="{7857A923-9001-430D-AE4A-05B5FAF6E5C7}" type="presOf" srcId="{D7CB9660-06EE-4BF3-B485-872992C77B9D}" destId="{5128FFB6-F227-4C4E-935B-794C7AE6FA8A}" srcOrd="0" destOrd="0" presId="urn:microsoft.com/office/officeart/2008/layout/HorizontalMultiLevelHierarchy"/>
    <dgm:cxn modelId="{3095B711-8D0A-4F9F-9D50-3C0BB10206DB}" srcId="{EFAB3AA2-A936-4BB8-B21E-7D3E84E41931}" destId="{913BFD0E-D4C2-49F7-A18E-2D2799C4860E}" srcOrd="0" destOrd="0" parTransId="{E97DE5A9-7862-414C-A172-C47E13026BF5}" sibTransId="{4EC1FC1A-E240-422C-889C-C337C4F030A1}"/>
    <dgm:cxn modelId="{E0B9C992-9C0F-4355-84A3-792459C8553F}" type="presOf" srcId="{02524831-A39A-48F3-8EA2-691C03C686BF}" destId="{803A53B9-0A2A-4B31-9D75-72E1A3DAEBE9}" srcOrd="0" destOrd="0" presId="urn:microsoft.com/office/officeart/2008/layout/HorizontalMultiLevelHierarchy"/>
    <dgm:cxn modelId="{50A343C5-312F-4125-9A2C-D79A9F66AC13}" srcId="{EFAB3AA2-A936-4BB8-B21E-7D3E84E41931}" destId="{712A939B-C7BB-4B0A-94D0-F5694C363201}" srcOrd="4" destOrd="0" parTransId="{00D64D0C-2A9D-4FA2-895C-F7169E6D84C2}" sibTransId="{48FCD64E-6FA0-4982-BBEC-C6BB674DF537}"/>
    <dgm:cxn modelId="{F852DCEC-537D-43E2-8A45-5DD1FCD78752}" type="presOf" srcId="{CBE03998-C577-4764-A6A2-128D054226CE}" destId="{82AF70C7-2629-4390-95B6-C92D8BD4E6C8}" srcOrd="0" destOrd="0" presId="urn:microsoft.com/office/officeart/2008/layout/HorizontalMultiLevelHierarchy"/>
    <dgm:cxn modelId="{1ED9A23D-C506-4557-8CD8-566EE2253648}" type="presOf" srcId="{EFAB3AA2-A936-4BB8-B21E-7D3E84E41931}" destId="{1D863495-9C66-4980-ABCC-C82E642FF1CD}" srcOrd="0" destOrd="0" presId="urn:microsoft.com/office/officeart/2008/layout/HorizontalMultiLevelHierarchy"/>
    <dgm:cxn modelId="{80D6969D-D300-4321-8344-8F79E42EC92C}" srcId="{EFAB3AA2-A936-4BB8-B21E-7D3E84E41931}" destId="{4ADC1FF6-997D-4AA4-B7B7-AE713AD0C52A}" srcOrd="1" destOrd="0" parTransId="{9B3B36C3-4C99-4430-96C3-C6361A97EB09}" sibTransId="{57BEC301-F35E-4614-97DC-8DAEA96E7565}"/>
    <dgm:cxn modelId="{352F483B-4035-43EF-98AB-CFC4F3166605}" srcId="{CBE03998-C577-4764-A6A2-128D054226CE}" destId="{EFAB3AA2-A936-4BB8-B21E-7D3E84E41931}" srcOrd="0" destOrd="0" parTransId="{B49BE32D-D80E-42B8-852E-A9B2C3F9563F}" sibTransId="{1AE0B121-9754-467E-A0F7-3C4BD0797DA3}"/>
    <dgm:cxn modelId="{4497796E-369F-4137-9868-30207C900667}" type="presOf" srcId="{712A939B-C7BB-4B0A-94D0-F5694C363201}" destId="{94A772AD-E9FF-4954-B430-94F24DC23E5C}" srcOrd="0" destOrd="0" presId="urn:microsoft.com/office/officeart/2008/layout/HorizontalMultiLevelHierarchy"/>
    <dgm:cxn modelId="{017F6E46-7679-45C4-B66F-4A5C35EF0913}" type="presOf" srcId="{26B36048-2D1A-466D-AEB0-828B8F41BC3A}" destId="{82CE1AA7-9C4D-4709-912B-84CA1E10591C}" srcOrd="0" destOrd="0" presId="urn:microsoft.com/office/officeart/2008/layout/HorizontalMultiLevelHierarchy"/>
    <dgm:cxn modelId="{89F320E7-1FAD-46D4-B8B2-6EC0CD070025}" type="presOf" srcId="{9B3B36C3-4C99-4430-96C3-C6361A97EB09}" destId="{9367E299-46C7-4BA3-9528-6E515D3B62CD}" srcOrd="1" destOrd="0" presId="urn:microsoft.com/office/officeart/2008/layout/HorizontalMultiLevelHierarchy"/>
    <dgm:cxn modelId="{380BB80C-7BFB-40CE-BBE9-30DAFDB50266}" type="presOf" srcId="{9973F46D-0AD5-4594-84BD-B258C8755C24}" destId="{C061431D-DC07-4128-9181-2C3012865076}" srcOrd="1" destOrd="0" presId="urn:microsoft.com/office/officeart/2008/layout/HorizontalMultiLevelHierarchy"/>
    <dgm:cxn modelId="{A5B01D49-A39B-42E4-A496-F6B8A35B9BAD}" type="presOf" srcId="{00D64D0C-2A9D-4FA2-895C-F7169E6D84C2}" destId="{A6EE4040-F56A-4035-B801-FB0DF8CE9468}" srcOrd="0" destOrd="0" presId="urn:microsoft.com/office/officeart/2008/layout/HorizontalMultiLevelHierarchy"/>
    <dgm:cxn modelId="{FD12F971-9A25-4C9E-9175-D204452AE0CD}" srcId="{EFAB3AA2-A936-4BB8-B21E-7D3E84E41931}" destId="{26B36048-2D1A-466D-AEB0-828B8F41BC3A}" srcOrd="5" destOrd="0" parTransId="{9973F46D-0AD5-4594-84BD-B258C8755C24}" sibTransId="{328671B6-7FFF-42E1-966E-31CB05899F08}"/>
    <dgm:cxn modelId="{D2510CBA-4C72-450F-AC8B-017BBCB7FE7A}" type="presOf" srcId="{02524831-A39A-48F3-8EA2-691C03C686BF}" destId="{AAD0C55E-A7B2-4745-8C02-87D166FD3D55}" srcOrd="1" destOrd="0" presId="urn:microsoft.com/office/officeart/2008/layout/HorizontalMultiLevelHierarchy"/>
    <dgm:cxn modelId="{1B2D5B47-F26B-4A25-A5DE-01A8E27FB119}" type="presParOf" srcId="{82AF70C7-2629-4390-95B6-C92D8BD4E6C8}" destId="{AD305E82-8345-4689-8A8F-A636002BB2CD}" srcOrd="0" destOrd="0" presId="urn:microsoft.com/office/officeart/2008/layout/HorizontalMultiLevelHierarchy"/>
    <dgm:cxn modelId="{568D00FF-D55B-4CCC-87E0-6AF1C5DBADE8}" type="presParOf" srcId="{AD305E82-8345-4689-8A8F-A636002BB2CD}" destId="{1D863495-9C66-4980-ABCC-C82E642FF1CD}" srcOrd="0" destOrd="0" presId="urn:microsoft.com/office/officeart/2008/layout/HorizontalMultiLevelHierarchy"/>
    <dgm:cxn modelId="{F2833BCB-022A-4AD9-89C5-EDC7948AFDB4}" type="presParOf" srcId="{AD305E82-8345-4689-8A8F-A636002BB2CD}" destId="{FDA92FF1-70CF-4EA9-9701-602E6D493714}" srcOrd="1" destOrd="0" presId="urn:microsoft.com/office/officeart/2008/layout/HorizontalMultiLevelHierarchy"/>
    <dgm:cxn modelId="{2D51A145-B10F-4F67-A844-88F6D84D0A94}" type="presParOf" srcId="{FDA92FF1-70CF-4EA9-9701-602E6D493714}" destId="{4CE59168-A2DF-4D6E-B506-034B26A5D296}" srcOrd="0" destOrd="0" presId="urn:microsoft.com/office/officeart/2008/layout/HorizontalMultiLevelHierarchy"/>
    <dgm:cxn modelId="{45144659-6900-4079-80C7-F40604C6FA07}" type="presParOf" srcId="{4CE59168-A2DF-4D6E-B506-034B26A5D296}" destId="{DD965576-C5EC-4117-99E5-ED62118D8792}" srcOrd="0" destOrd="0" presId="urn:microsoft.com/office/officeart/2008/layout/HorizontalMultiLevelHierarchy"/>
    <dgm:cxn modelId="{BAFF4E96-63E4-4FCF-960D-3919B6987134}" type="presParOf" srcId="{FDA92FF1-70CF-4EA9-9701-602E6D493714}" destId="{17CC566E-A3B9-4DF5-90E3-6A6860B1A9AA}" srcOrd="1" destOrd="0" presId="urn:microsoft.com/office/officeart/2008/layout/HorizontalMultiLevelHierarchy"/>
    <dgm:cxn modelId="{FF644CD8-F278-4F6D-8ABD-04C26D2B5DF4}" type="presParOf" srcId="{17CC566E-A3B9-4DF5-90E3-6A6860B1A9AA}" destId="{45B020CE-DE30-465C-AE66-0F0B0999ED09}" srcOrd="0" destOrd="0" presId="urn:microsoft.com/office/officeart/2008/layout/HorizontalMultiLevelHierarchy"/>
    <dgm:cxn modelId="{9AAC5567-B9A6-4718-AC6C-1225F48A8368}" type="presParOf" srcId="{17CC566E-A3B9-4DF5-90E3-6A6860B1A9AA}" destId="{287CDCC3-AA6B-4B47-96A8-F042844D5551}" srcOrd="1" destOrd="0" presId="urn:microsoft.com/office/officeart/2008/layout/HorizontalMultiLevelHierarchy"/>
    <dgm:cxn modelId="{0936A329-5AD4-4473-899D-58A5C5634CD8}" type="presParOf" srcId="{FDA92FF1-70CF-4EA9-9701-602E6D493714}" destId="{0B121CC4-D18A-47D8-A9BF-DCDCD4D6FF5D}" srcOrd="2" destOrd="0" presId="urn:microsoft.com/office/officeart/2008/layout/HorizontalMultiLevelHierarchy"/>
    <dgm:cxn modelId="{4A46704A-1F1B-4B03-A902-9C4D7C0B2A72}" type="presParOf" srcId="{0B121CC4-D18A-47D8-A9BF-DCDCD4D6FF5D}" destId="{9367E299-46C7-4BA3-9528-6E515D3B62CD}" srcOrd="0" destOrd="0" presId="urn:microsoft.com/office/officeart/2008/layout/HorizontalMultiLevelHierarchy"/>
    <dgm:cxn modelId="{804AAFD1-53CD-4C30-9A10-6737DCCEA116}" type="presParOf" srcId="{FDA92FF1-70CF-4EA9-9701-602E6D493714}" destId="{359EDE73-D84F-4B14-8B5E-3AB4718C88E6}" srcOrd="3" destOrd="0" presId="urn:microsoft.com/office/officeart/2008/layout/HorizontalMultiLevelHierarchy"/>
    <dgm:cxn modelId="{9ADCC8D9-9A1A-44BB-A0AF-FFD6B59007C8}" type="presParOf" srcId="{359EDE73-D84F-4B14-8B5E-3AB4718C88E6}" destId="{B2729B89-70F7-4D45-9FE4-72C2EB45256F}" srcOrd="0" destOrd="0" presId="urn:microsoft.com/office/officeart/2008/layout/HorizontalMultiLevelHierarchy"/>
    <dgm:cxn modelId="{FD668B2E-3E3A-4137-8D00-06DA73CB1671}" type="presParOf" srcId="{359EDE73-D84F-4B14-8B5E-3AB4718C88E6}" destId="{1FE36998-B87C-4903-8B64-17CF908703C4}" srcOrd="1" destOrd="0" presId="urn:microsoft.com/office/officeart/2008/layout/HorizontalMultiLevelHierarchy"/>
    <dgm:cxn modelId="{49475522-95A3-4CAD-BDDE-0A2E372CAF2E}" type="presParOf" srcId="{FDA92FF1-70CF-4EA9-9701-602E6D493714}" destId="{C14CE196-C57D-4A38-99CB-42B4F65C8883}" srcOrd="4" destOrd="0" presId="urn:microsoft.com/office/officeart/2008/layout/HorizontalMultiLevelHierarchy"/>
    <dgm:cxn modelId="{89989084-18A7-4BBA-A543-5A21B71C98EF}" type="presParOf" srcId="{C14CE196-C57D-4A38-99CB-42B4F65C8883}" destId="{A7B42D08-2D97-462A-9264-CD28A5C7011B}" srcOrd="0" destOrd="0" presId="urn:microsoft.com/office/officeart/2008/layout/HorizontalMultiLevelHierarchy"/>
    <dgm:cxn modelId="{9C3AFFFB-1529-4C01-9DBB-E0D331A89726}" type="presParOf" srcId="{FDA92FF1-70CF-4EA9-9701-602E6D493714}" destId="{5FB6A525-68F3-4DA5-95A1-F1368966EE95}" srcOrd="5" destOrd="0" presId="urn:microsoft.com/office/officeart/2008/layout/HorizontalMultiLevelHierarchy"/>
    <dgm:cxn modelId="{3D16B16D-4BD3-4742-A308-3D7BE253AB89}" type="presParOf" srcId="{5FB6A525-68F3-4DA5-95A1-F1368966EE95}" destId="{BBD70FEB-B726-4A3B-A3DB-1087435A477E}" srcOrd="0" destOrd="0" presId="urn:microsoft.com/office/officeart/2008/layout/HorizontalMultiLevelHierarchy"/>
    <dgm:cxn modelId="{7B607A31-99D8-4494-9AFA-75BF27322AFC}" type="presParOf" srcId="{5FB6A525-68F3-4DA5-95A1-F1368966EE95}" destId="{9790C394-2255-4101-9273-03CE559046B7}" srcOrd="1" destOrd="0" presId="urn:microsoft.com/office/officeart/2008/layout/HorizontalMultiLevelHierarchy"/>
    <dgm:cxn modelId="{6A7832F9-9FDB-4342-B4CC-4528F73F3B74}" type="presParOf" srcId="{FDA92FF1-70CF-4EA9-9701-602E6D493714}" destId="{803A53B9-0A2A-4B31-9D75-72E1A3DAEBE9}" srcOrd="6" destOrd="0" presId="urn:microsoft.com/office/officeart/2008/layout/HorizontalMultiLevelHierarchy"/>
    <dgm:cxn modelId="{7BF175A2-BF7B-4C73-804A-D0C68415A6FA}" type="presParOf" srcId="{803A53B9-0A2A-4B31-9D75-72E1A3DAEBE9}" destId="{AAD0C55E-A7B2-4745-8C02-87D166FD3D55}" srcOrd="0" destOrd="0" presId="urn:microsoft.com/office/officeart/2008/layout/HorizontalMultiLevelHierarchy"/>
    <dgm:cxn modelId="{6BC3A180-2AD3-42C4-A5AE-4703933B1391}" type="presParOf" srcId="{FDA92FF1-70CF-4EA9-9701-602E6D493714}" destId="{2BCC4A6C-0FA7-455D-96AE-57DDC3254F50}" srcOrd="7" destOrd="0" presId="urn:microsoft.com/office/officeart/2008/layout/HorizontalMultiLevelHierarchy"/>
    <dgm:cxn modelId="{D9CBF9E4-3CF8-4420-BA98-7C4F161FFCFA}" type="presParOf" srcId="{2BCC4A6C-0FA7-455D-96AE-57DDC3254F50}" destId="{5128FFB6-F227-4C4E-935B-794C7AE6FA8A}" srcOrd="0" destOrd="0" presId="urn:microsoft.com/office/officeart/2008/layout/HorizontalMultiLevelHierarchy"/>
    <dgm:cxn modelId="{BEF5A8C8-263D-471D-A44F-04AEA2D7977E}" type="presParOf" srcId="{2BCC4A6C-0FA7-455D-96AE-57DDC3254F50}" destId="{079D91FA-8858-4F99-8D28-A484F74FF432}" srcOrd="1" destOrd="0" presId="urn:microsoft.com/office/officeart/2008/layout/HorizontalMultiLevelHierarchy"/>
    <dgm:cxn modelId="{7DBC05F4-FDD7-4EC3-ADAC-403ADA00E412}" type="presParOf" srcId="{FDA92FF1-70CF-4EA9-9701-602E6D493714}" destId="{A6EE4040-F56A-4035-B801-FB0DF8CE9468}" srcOrd="8" destOrd="0" presId="urn:microsoft.com/office/officeart/2008/layout/HorizontalMultiLevelHierarchy"/>
    <dgm:cxn modelId="{7272FA64-57F4-4502-80A4-A6C45AD1FD05}" type="presParOf" srcId="{A6EE4040-F56A-4035-B801-FB0DF8CE9468}" destId="{6066A86C-3982-409F-89A6-E35DB499FFD1}" srcOrd="0" destOrd="0" presId="urn:microsoft.com/office/officeart/2008/layout/HorizontalMultiLevelHierarchy"/>
    <dgm:cxn modelId="{C4522654-3F2A-441E-9928-E4FB5A7FA6F2}" type="presParOf" srcId="{FDA92FF1-70CF-4EA9-9701-602E6D493714}" destId="{829CD3B1-D50B-4D52-AA27-C7E3152BBFE2}" srcOrd="9" destOrd="0" presId="urn:microsoft.com/office/officeart/2008/layout/HorizontalMultiLevelHierarchy"/>
    <dgm:cxn modelId="{B0E6A9C2-6A41-45E3-9876-9013C84FFBBD}" type="presParOf" srcId="{829CD3B1-D50B-4D52-AA27-C7E3152BBFE2}" destId="{94A772AD-E9FF-4954-B430-94F24DC23E5C}" srcOrd="0" destOrd="0" presId="urn:microsoft.com/office/officeart/2008/layout/HorizontalMultiLevelHierarchy"/>
    <dgm:cxn modelId="{0C993273-D656-467B-A32D-9FCDC1ED590D}" type="presParOf" srcId="{829CD3B1-D50B-4D52-AA27-C7E3152BBFE2}" destId="{D3C7191B-6601-41BF-9D94-F317548EC739}" srcOrd="1" destOrd="0" presId="urn:microsoft.com/office/officeart/2008/layout/HorizontalMultiLevelHierarchy"/>
    <dgm:cxn modelId="{45AAAC8B-4358-4DAB-B3A8-D725669ED3E7}" type="presParOf" srcId="{FDA92FF1-70CF-4EA9-9701-602E6D493714}" destId="{F5652B81-0AF4-4641-B173-F428A97D723D}" srcOrd="10" destOrd="0" presId="urn:microsoft.com/office/officeart/2008/layout/HorizontalMultiLevelHierarchy"/>
    <dgm:cxn modelId="{1B8D8654-8DD8-4BF8-9DD0-D867453E1E71}" type="presParOf" srcId="{F5652B81-0AF4-4641-B173-F428A97D723D}" destId="{C061431D-DC07-4128-9181-2C3012865076}" srcOrd="0" destOrd="0" presId="urn:microsoft.com/office/officeart/2008/layout/HorizontalMultiLevelHierarchy"/>
    <dgm:cxn modelId="{5CFD1DB1-B3A2-46D0-9228-B275C57C193E}" type="presParOf" srcId="{FDA92FF1-70CF-4EA9-9701-602E6D493714}" destId="{5099CC39-73C0-4D33-96F2-2C5E196631CF}" srcOrd="11" destOrd="0" presId="urn:microsoft.com/office/officeart/2008/layout/HorizontalMultiLevelHierarchy"/>
    <dgm:cxn modelId="{7C99A03B-6CB4-4EBA-8086-6E1F20DB819E}" type="presParOf" srcId="{5099CC39-73C0-4D33-96F2-2C5E196631CF}" destId="{82CE1AA7-9C4D-4709-912B-84CA1E10591C}" srcOrd="0" destOrd="0" presId="urn:microsoft.com/office/officeart/2008/layout/HorizontalMultiLevelHierarchy"/>
    <dgm:cxn modelId="{5F9E6538-B718-4A8A-AE8C-C7900320734D}" type="presParOf" srcId="{5099CC39-73C0-4D33-96F2-2C5E196631CF}" destId="{DA6B709E-1097-418E-8C15-29264FE65B3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849CD5-FB5A-479F-B000-BCC09234DCC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7EBAFE26-1BAB-4B3D-92C4-016B5DC5B95C}">
      <dgm:prSet phldrT="[Текст]"/>
      <dgm:spPr/>
      <dgm:t>
        <a:bodyPr/>
        <a:lstStyle/>
        <a:p>
          <a:r>
            <a:rPr lang="ru-RU" dirty="0" smtClean="0"/>
            <a:t>Контроль </a:t>
          </a:r>
          <a:endParaRPr lang="ru-RU" dirty="0"/>
        </a:p>
      </dgm:t>
    </dgm:pt>
    <dgm:pt modelId="{20DD49FD-C523-40DB-B332-E9AE091695E1}" type="parTrans" cxnId="{DFEFB946-4159-487C-982A-EA48AC233DF8}">
      <dgm:prSet/>
      <dgm:spPr/>
      <dgm:t>
        <a:bodyPr/>
        <a:lstStyle/>
        <a:p>
          <a:endParaRPr lang="ru-RU"/>
        </a:p>
      </dgm:t>
    </dgm:pt>
    <dgm:pt modelId="{4CA643C5-1795-436F-8F3A-EE3C53CF3D3B}" type="sibTrans" cxnId="{DFEFB946-4159-487C-982A-EA48AC233DF8}">
      <dgm:prSet/>
      <dgm:spPr/>
      <dgm:t>
        <a:bodyPr/>
        <a:lstStyle/>
        <a:p>
          <a:endParaRPr lang="ru-RU"/>
        </a:p>
      </dgm:t>
    </dgm:pt>
    <dgm:pt modelId="{AFB614F3-A5B7-410C-8FB2-1425C8EE5E18}">
      <dgm:prSet phldrT="[Текст]"/>
      <dgm:spPr/>
      <dgm:t>
        <a:bodyPr/>
        <a:lstStyle/>
        <a:p>
          <a:r>
            <a:rPr lang="ru-RU" dirty="0" smtClean="0"/>
            <a:t> </a:t>
          </a:r>
          <a:r>
            <a:rPr lang="ru-RU" dirty="0" err="1" smtClean="0"/>
            <a:t>Роспотребнадзор</a:t>
          </a:r>
          <a:endParaRPr lang="ru-RU" dirty="0"/>
        </a:p>
      </dgm:t>
    </dgm:pt>
    <dgm:pt modelId="{0FD3C657-1521-4B10-9EB2-AF40B1E6C035}" type="parTrans" cxnId="{455B7E0E-C296-4DDD-82BB-3CC50E29E635}">
      <dgm:prSet/>
      <dgm:spPr/>
      <dgm:t>
        <a:bodyPr/>
        <a:lstStyle/>
        <a:p>
          <a:endParaRPr lang="ru-RU"/>
        </a:p>
      </dgm:t>
    </dgm:pt>
    <dgm:pt modelId="{4D9D6D51-6C5A-40BA-8A7D-E4C2D35CE39E}" type="sibTrans" cxnId="{455B7E0E-C296-4DDD-82BB-3CC50E29E635}">
      <dgm:prSet/>
      <dgm:spPr/>
      <dgm:t>
        <a:bodyPr/>
        <a:lstStyle/>
        <a:p>
          <a:endParaRPr lang="ru-RU"/>
        </a:p>
      </dgm:t>
    </dgm:pt>
    <dgm:pt modelId="{6FD88E85-4E9E-4F25-943D-B62BA5D0D102}">
      <dgm:prSet phldrT="[Текст]"/>
      <dgm:spPr/>
      <dgm:t>
        <a:bodyPr/>
        <a:lstStyle/>
        <a:p>
          <a:r>
            <a:rPr lang="ru-RU" dirty="0" err="1" smtClean="0"/>
            <a:t>Роскачество</a:t>
          </a:r>
          <a:endParaRPr lang="ru-RU" dirty="0"/>
        </a:p>
      </dgm:t>
    </dgm:pt>
    <dgm:pt modelId="{9BACA5DD-96CD-4DE7-8688-FE4A34D0BFE2}" type="parTrans" cxnId="{6C37FF1A-BAB2-4957-B773-52728EF909BA}">
      <dgm:prSet/>
      <dgm:spPr/>
      <dgm:t>
        <a:bodyPr/>
        <a:lstStyle/>
        <a:p>
          <a:endParaRPr lang="ru-RU"/>
        </a:p>
      </dgm:t>
    </dgm:pt>
    <dgm:pt modelId="{5FC737EA-80B4-42AD-A477-1361A5FAE31D}" type="sibTrans" cxnId="{6C37FF1A-BAB2-4957-B773-52728EF909BA}">
      <dgm:prSet/>
      <dgm:spPr/>
      <dgm:t>
        <a:bodyPr/>
        <a:lstStyle/>
        <a:p>
          <a:endParaRPr lang="ru-RU"/>
        </a:p>
      </dgm:t>
    </dgm:pt>
    <dgm:pt modelId="{811E487C-D7AB-4D83-A964-3316BB2DACD4}">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t>Управление ветеринарии</a:t>
          </a:r>
        </a:p>
        <a:p>
          <a:pPr defTabSz="755650">
            <a:lnSpc>
              <a:spcPct val="90000"/>
            </a:lnSpc>
            <a:spcBef>
              <a:spcPct val="0"/>
            </a:spcBef>
            <a:spcAft>
              <a:spcPct val="35000"/>
            </a:spcAft>
          </a:pPr>
          <a:endParaRPr lang="ru-RU" dirty="0"/>
        </a:p>
      </dgm:t>
    </dgm:pt>
    <dgm:pt modelId="{D99D9A5B-07B4-4520-97B0-BDCCBBCDFA0B}" type="parTrans" cxnId="{0344127F-4EC5-4E06-B546-B963E29A8FB9}">
      <dgm:prSet/>
      <dgm:spPr/>
      <dgm:t>
        <a:bodyPr/>
        <a:lstStyle/>
        <a:p>
          <a:endParaRPr lang="ru-RU"/>
        </a:p>
      </dgm:t>
    </dgm:pt>
    <dgm:pt modelId="{A33E5AAE-4553-4595-9025-652D29A660BC}" type="sibTrans" cxnId="{0344127F-4EC5-4E06-B546-B963E29A8FB9}">
      <dgm:prSet/>
      <dgm:spPr/>
      <dgm:t>
        <a:bodyPr/>
        <a:lstStyle/>
        <a:p>
          <a:endParaRPr lang="ru-RU"/>
        </a:p>
      </dgm:t>
    </dgm:pt>
    <dgm:pt modelId="{83150FE9-330B-428E-95A2-6880523EE291}">
      <dgm:prSet/>
      <dgm:spPr/>
      <dgm:t>
        <a:bodyPr/>
        <a:lstStyle/>
        <a:p>
          <a:r>
            <a:rPr lang="ru-RU" dirty="0" err="1" smtClean="0"/>
            <a:t>Россельхознадзор</a:t>
          </a:r>
          <a:endParaRPr lang="ru-RU" dirty="0"/>
        </a:p>
      </dgm:t>
    </dgm:pt>
    <dgm:pt modelId="{65009A94-C1B8-4ACA-8725-719CAFE4B558}" type="sibTrans" cxnId="{E1216DCC-3360-48B8-BB09-9C747060AD89}">
      <dgm:prSet/>
      <dgm:spPr/>
      <dgm:t>
        <a:bodyPr/>
        <a:lstStyle/>
        <a:p>
          <a:endParaRPr lang="ru-RU"/>
        </a:p>
      </dgm:t>
    </dgm:pt>
    <dgm:pt modelId="{32A11934-E47D-435C-8AC2-69068D04DECD}" type="parTrans" cxnId="{E1216DCC-3360-48B8-BB09-9C747060AD89}">
      <dgm:prSet/>
      <dgm:spPr/>
      <dgm:t>
        <a:bodyPr/>
        <a:lstStyle/>
        <a:p>
          <a:endParaRPr lang="ru-RU"/>
        </a:p>
      </dgm:t>
    </dgm:pt>
    <dgm:pt modelId="{92472374-424B-47F3-ADCE-B3FA18516D78}">
      <dgm:prSet/>
      <dgm:spPr/>
      <dgm:t>
        <a:bodyPr/>
        <a:lstStyle/>
        <a:p>
          <a:r>
            <a:rPr lang="ru-RU" dirty="0" smtClean="0"/>
            <a:t>Общественный контроль</a:t>
          </a:r>
          <a:endParaRPr lang="ru-RU" dirty="0"/>
        </a:p>
      </dgm:t>
    </dgm:pt>
    <dgm:pt modelId="{012D7806-4F8C-4208-9E22-98808512B49B}" type="sibTrans" cxnId="{B3D633D4-6D71-43DD-B1D0-87CD04D1FC51}">
      <dgm:prSet/>
      <dgm:spPr/>
      <dgm:t>
        <a:bodyPr/>
        <a:lstStyle/>
        <a:p>
          <a:endParaRPr lang="ru-RU"/>
        </a:p>
      </dgm:t>
    </dgm:pt>
    <dgm:pt modelId="{E43F68FA-61BB-4525-9405-DBA9043A2924}" type="parTrans" cxnId="{B3D633D4-6D71-43DD-B1D0-87CD04D1FC51}">
      <dgm:prSet/>
      <dgm:spPr/>
      <dgm:t>
        <a:bodyPr/>
        <a:lstStyle/>
        <a:p>
          <a:endParaRPr lang="ru-RU"/>
        </a:p>
      </dgm:t>
    </dgm:pt>
    <dgm:pt modelId="{1EF15371-6565-4920-BE11-982164559049}" type="pres">
      <dgm:prSet presAssocID="{37849CD5-FB5A-479F-B000-BCC09234DCC7}" presName="Name0" presStyleCnt="0">
        <dgm:presLayoutVars>
          <dgm:chPref val="1"/>
          <dgm:dir/>
          <dgm:animOne val="branch"/>
          <dgm:animLvl val="lvl"/>
          <dgm:resizeHandles val="exact"/>
        </dgm:presLayoutVars>
      </dgm:prSet>
      <dgm:spPr/>
      <dgm:t>
        <a:bodyPr/>
        <a:lstStyle/>
        <a:p>
          <a:endParaRPr lang="ru-RU"/>
        </a:p>
      </dgm:t>
    </dgm:pt>
    <dgm:pt modelId="{F64E3C48-84A7-4F08-A836-5BFA2D0FB609}" type="pres">
      <dgm:prSet presAssocID="{7EBAFE26-1BAB-4B3D-92C4-016B5DC5B95C}" presName="root1" presStyleCnt="0"/>
      <dgm:spPr/>
    </dgm:pt>
    <dgm:pt modelId="{154908D3-2CB8-4681-AE04-3F9D77B1DF26}" type="pres">
      <dgm:prSet presAssocID="{7EBAFE26-1BAB-4B3D-92C4-016B5DC5B95C}" presName="LevelOneTextNode" presStyleLbl="node0" presStyleIdx="0" presStyleCnt="1" custScaleX="84948" custScaleY="66950" custLinFactX="100000" custLinFactNeighborX="180265" custLinFactNeighborY="317">
        <dgm:presLayoutVars>
          <dgm:chPref val="3"/>
        </dgm:presLayoutVars>
      </dgm:prSet>
      <dgm:spPr/>
      <dgm:t>
        <a:bodyPr/>
        <a:lstStyle/>
        <a:p>
          <a:endParaRPr lang="ru-RU"/>
        </a:p>
      </dgm:t>
    </dgm:pt>
    <dgm:pt modelId="{3CF12916-B0C2-4031-A757-D2A6E90034F9}" type="pres">
      <dgm:prSet presAssocID="{7EBAFE26-1BAB-4B3D-92C4-016B5DC5B95C}" presName="level2hierChild" presStyleCnt="0"/>
      <dgm:spPr/>
    </dgm:pt>
    <dgm:pt modelId="{A58B4862-41E4-42EC-B737-7605C6F4D9EC}" type="pres">
      <dgm:prSet presAssocID="{E43F68FA-61BB-4525-9405-DBA9043A2924}" presName="conn2-1" presStyleLbl="parChTrans1D2" presStyleIdx="0" presStyleCnt="5"/>
      <dgm:spPr/>
      <dgm:t>
        <a:bodyPr/>
        <a:lstStyle/>
        <a:p>
          <a:endParaRPr lang="ru-RU"/>
        </a:p>
      </dgm:t>
    </dgm:pt>
    <dgm:pt modelId="{D3755899-161B-4270-8342-2883F081A339}" type="pres">
      <dgm:prSet presAssocID="{E43F68FA-61BB-4525-9405-DBA9043A2924}" presName="connTx" presStyleLbl="parChTrans1D2" presStyleIdx="0" presStyleCnt="5"/>
      <dgm:spPr/>
      <dgm:t>
        <a:bodyPr/>
        <a:lstStyle/>
        <a:p>
          <a:endParaRPr lang="ru-RU"/>
        </a:p>
      </dgm:t>
    </dgm:pt>
    <dgm:pt modelId="{DE04F8B6-7E79-4E86-A91C-7A98483A2322}" type="pres">
      <dgm:prSet presAssocID="{92472374-424B-47F3-ADCE-B3FA18516D78}" presName="root2" presStyleCnt="0"/>
      <dgm:spPr/>
    </dgm:pt>
    <dgm:pt modelId="{D314DB7E-8023-49BF-AD52-A6B482F740DF}" type="pres">
      <dgm:prSet presAssocID="{92472374-424B-47F3-ADCE-B3FA18516D78}" presName="LevelTwoTextNode" presStyleLbl="node2" presStyleIdx="0" presStyleCnt="5" custScaleX="56139" custScaleY="78986" custLinFactNeighborX="80433" custLinFactNeighborY="-24901">
        <dgm:presLayoutVars>
          <dgm:chPref val="3"/>
        </dgm:presLayoutVars>
      </dgm:prSet>
      <dgm:spPr/>
      <dgm:t>
        <a:bodyPr/>
        <a:lstStyle/>
        <a:p>
          <a:endParaRPr lang="ru-RU"/>
        </a:p>
      </dgm:t>
    </dgm:pt>
    <dgm:pt modelId="{B6164968-47D2-49B0-9024-D7BEFF4F0125}" type="pres">
      <dgm:prSet presAssocID="{92472374-424B-47F3-ADCE-B3FA18516D78}" presName="level3hierChild" presStyleCnt="0"/>
      <dgm:spPr/>
    </dgm:pt>
    <dgm:pt modelId="{2418DFAA-B360-46FE-86FC-7A031DABAAB8}" type="pres">
      <dgm:prSet presAssocID="{32A11934-E47D-435C-8AC2-69068D04DECD}" presName="conn2-1" presStyleLbl="parChTrans1D2" presStyleIdx="1" presStyleCnt="5"/>
      <dgm:spPr/>
      <dgm:t>
        <a:bodyPr/>
        <a:lstStyle/>
        <a:p>
          <a:endParaRPr lang="ru-RU"/>
        </a:p>
      </dgm:t>
    </dgm:pt>
    <dgm:pt modelId="{D3CFECCD-5AB5-4E42-9AD0-58D3FA6C0157}" type="pres">
      <dgm:prSet presAssocID="{32A11934-E47D-435C-8AC2-69068D04DECD}" presName="connTx" presStyleLbl="parChTrans1D2" presStyleIdx="1" presStyleCnt="5"/>
      <dgm:spPr/>
      <dgm:t>
        <a:bodyPr/>
        <a:lstStyle/>
        <a:p>
          <a:endParaRPr lang="ru-RU"/>
        </a:p>
      </dgm:t>
    </dgm:pt>
    <dgm:pt modelId="{3BEA1777-EF0C-4C6A-B097-3A3A7B81EFBD}" type="pres">
      <dgm:prSet presAssocID="{83150FE9-330B-428E-95A2-6880523EE291}" presName="root2" presStyleCnt="0"/>
      <dgm:spPr/>
    </dgm:pt>
    <dgm:pt modelId="{F28A60CC-7236-4244-B6CF-A7FB61F08CF0}" type="pres">
      <dgm:prSet presAssocID="{83150FE9-330B-428E-95A2-6880523EE291}" presName="LevelTwoTextNode" presStyleLbl="node2" presStyleIdx="1" presStyleCnt="5" custScaleX="55362" custScaleY="65370" custLinFactNeighborX="87538" custLinFactNeighborY="-34581">
        <dgm:presLayoutVars>
          <dgm:chPref val="3"/>
        </dgm:presLayoutVars>
      </dgm:prSet>
      <dgm:spPr/>
      <dgm:t>
        <a:bodyPr/>
        <a:lstStyle/>
        <a:p>
          <a:endParaRPr lang="ru-RU"/>
        </a:p>
      </dgm:t>
    </dgm:pt>
    <dgm:pt modelId="{8B69CD08-00A5-44BF-9ABF-71632A1AC199}" type="pres">
      <dgm:prSet presAssocID="{83150FE9-330B-428E-95A2-6880523EE291}" presName="level3hierChild" presStyleCnt="0"/>
      <dgm:spPr/>
    </dgm:pt>
    <dgm:pt modelId="{0705F2FE-771A-4E36-B010-8FC279D37246}" type="pres">
      <dgm:prSet presAssocID="{0FD3C657-1521-4B10-9EB2-AF40B1E6C035}" presName="conn2-1" presStyleLbl="parChTrans1D2" presStyleIdx="2" presStyleCnt="5"/>
      <dgm:spPr/>
      <dgm:t>
        <a:bodyPr/>
        <a:lstStyle/>
        <a:p>
          <a:endParaRPr lang="ru-RU"/>
        </a:p>
      </dgm:t>
    </dgm:pt>
    <dgm:pt modelId="{E3C39BB4-2ED0-41C8-A81F-4F8E405364E5}" type="pres">
      <dgm:prSet presAssocID="{0FD3C657-1521-4B10-9EB2-AF40B1E6C035}" presName="connTx" presStyleLbl="parChTrans1D2" presStyleIdx="2" presStyleCnt="5"/>
      <dgm:spPr/>
      <dgm:t>
        <a:bodyPr/>
        <a:lstStyle/>
        <a:p>
          <a:endParaRPr lang="ru-RU"/>
        </a:p>
      </dgm:t>
    </dgm:pt>
    <dgm:pt modelId="{13832BA5-7A6F-4933-A896-2A6DE95BAF98}" type="pres">
      <dgm:prSet presAssocID="{AFB614F3-A5B7-410C-8FB2-1425C8EE5E18}" presName="root2" presStyleCnt="0"/>
      <dgm:spPr/>
    </dgm:pt>
    <dgm:pt modelId="{4BC80A01-0C04-4BF0-A755-B881D4BE7EB4}" type="pres">
      <dgm:prSet presAssocID="{AFB614F3-A5B7-410C-8FB2-1425C8EE5E18}" presName="LevelTwoTextNode" presStyleLbl="node2" presStyleIdx="2" presStyleCnt="5" custScaleX="56211" custScaleY="64441" custLinFactNeighborX="87101" custLinFactNeighborY="-22391">
        <dgm:presLayoutVars>
          <dgm:chPref val="3"/>
        </dgm:presLayoutVars>
      </dgm:prSet>
      <dgm:spPr/>
      <dgm:t>
        <a:bodyPr/>
        <a:lstStyle/>
        <a:p>
          <a:endParaRPr lang="ru-RU"/>
        </a:p>
      </dgm:t>
    </dgm:pt>
    <dgm:pt modelId="{B294C4FE-FBE1-488A-B75B-A15A7CF19299}" type="pres">
      <dgm:prSet presAssocID="{AFB614F3-A5B7-410C-8FB2-1425C8EE5E18}" presName="level3hierChild" presStyleCnt="0"/>
      <dgm:spPr/>
    </dgm:pt>
    <dgm:pt modelId="{68A06748-00DC-4B4E-B493-FFD61001A93F}" type="pres">
      <dgm:prSet presAssocID="{9BACA5DD-96CD-4DE7-8688-FE4A34D0BFE2}" presName="conn2-1" presStyleLbl="parChTrans1D2" presStyleIdx="3" presStyleCnt="5"/>
      <dgm:spPr/>
      <dgm:t>
        <a:bodyPr/>
        <a:lstStyle/>
        <a:p>
          <a:endParaRPr lang="ru-RU"/>
        </a:p>
      </dgm:t>
    </dgm:pt>
    <dgm:pt modelId="{51799640-8F78-4CA8-8925-CD63CD9EFD6F}" type="pres">
      <dgm:prSet presAssocID="{9BACA5DD-96CD-4DE7-8688-FE4A34D0BFE2}" presName="connTx" presStyleLbl="parChTrans1D2" presStyleIdx="3" presStyleCnt="5"/>
      <dgm:spPr/>
      <dgm:t>
        <a:bodyPr/>
        <a:lstStyle/>
        <a:p>
          <a:endParaRPr lang="ru-RU"/>
        </a:p>
      </dgm:t>
    </dgm:pt>
    <dgm:pt modelId="{6EF29F2A-8006-4E6E-8076-3D6FEEEFA300}" type="pres">
      <dgm:prSet presAssocID="{6FD88E85-4E9E-4F25-943D-B62BA5D0D102}" presName="root2" presStyleCnt="0"/>
      <dgm:spPr/>
    </dgm:pt>
    <dgm:pt modelId="{7DFF38AE-29F8-4B8E-ABD6-E1233F272AAE}" type="pres">
      <dgm:prSet presAssocID="{6FD88E85-4E9E-4F25-943D-B62BA5D0D102}" presName="LevelTwoTextNode" presStyleLbl="node2" presStyleIdx="3" presStyleCnt="5" custScaleX="55793" custScaleY="68346" custLinFactNeighborX="86432" custLinFactNeighborY="-18840">
        <dgm:presLayoutVars>
          <dgm:chPref val="3"/>
        </dgm:presLayoutVars>
      </dgm:prSet>
      <dgm:spPr/>
      <dgm:t>
        <a:bodyPr/>
        <a:lstStyle/>
        <a:p>
          <a:endParaRPr lang="ru-RU"/>
        </a:p>
      </dgm:t>
    </dgm:pt>
    <dgm:pt modelId="{2BF9846A-AF9B-4569-901E-A7844469A44A}" type="pres">
      <dgm:prSet presAssocID="{6FD88E85-4E9E-4F25-943D-B62BA5D0D102}" presName="level3hierChild" presStyleCnt="0"/>
      <dgm:spPr/>
    </dgm:pt>
    <dgm:pt modelId="{2559E36C-9640-4677-81A3-5C310AEEBF48}" type="pres">
      <dgm:prSet presAssocID="{D99D9A5B-07B4-4520-97B0-BDCCBBCDFA0B}" presName="conn2-1" presStyleLbl="parChTrans1D2" presStyleIdx="4" presStyleCnt="5"/>
      <dgm:spPr/>
      <dgm:t>
        <a:bodyPr/>
        <a:lstStyle/>
        <a:p>
          <a:endParaRPr lang="ru-RU"/>
        </a:p>
      </dgm:t>
    </dgm:pt>
    <dgm:pt modelId="{7764533E-C28C-4C80-9F24-A1552F7794AD}" type="pres">
      <dgm:prSet presAssocID="{D99D9A5B-07B4-4520-97B0-BDCCBBCDFA0B}" presName="connTx" presStyleLbl="parChTrans1D2" presStyleIdx="4" presStyleCnt="5"/>
      <dgm:spPr/>
      <dgm:t>
        <a:bodyPr/>
        <a:lstStyle/>
        <a:p>
          <a:endParaRPr lang="ru-RU"/>
        </a:p>
      </dgm:t>
    </dgm:pt>
    <dgm:pt modelId="{E6FE2933-CFCA-44A8-BEEB-058409BEB848}" type="pres">
      <dgm:prSet presAssocID="{811E487C-D7AB-4D83-A964-3316BB2DACD4}" presName="root2" presStyleCnt="0"/>
      <dgm:spPr/>
    </dgm:pt>
    <dgm:pt modelId="{7C3E2566-41FB-42B8-B4FF-3EC39A1D13E7}" type="pres">
      <dgm:prSet presAssocID="{811E487C-D7AB-4D83-A964-3316BB2DACD4}" presName="LevelTwoTextNode" presStyleLbl="node2" presStyleIdx="4" presStyleCnt="5" custScaleX="54855" custScaleY="80224" custLinFactNeighborX="81332" custLinFactNeighborY="-18751">
        <dgm:presLayoutVars>
          <dgm:chPref val="3"/>
        </dgm:presLayoutVars>
      </dgm:prSet>
      <dgm:spPr/>
      <dgm:t>
        <a:bodyPr/>
        <a:lstStyle/>
        <a:p>
          <a:endParaRPr lang="ru-RU"/>
        </a:p>
      </dgm:t>
    </dgm:pt>
    <dgm:pt modelId="{B3FA425D-C604-4165-8799-BD1EABC5008C}" type="pres">
      <dgm:prSet presAssocID="{811E487C-D7AB-4D83-A964-3316BB2DACD4}" presName="level3hierChild" presStyleCnt="0"/>
      <dgm:spPr/>
    </dgm:pt>
  </dgm:ptLst>
  <dgm:cxnLst>
    <dgm:cxn modelId="{0344127F-4EC5-4E06-B546-B963E29A8FB9}" srcId="{7EBAFE26-1BAB-4B3D-92C4-016B5DC5B95C}" destId="{811E487C-D7AB-4D83-A964-3316BB2DACD4}" srcOrd="4" destOrd="0" parTransId="{D99D9A5B-07B4-4520-97B0-BDCCBBCDFA0B}" sibTransId="{A33E5AAE-4553-4595-9025-652D29A660BC}"/>
    <dgm:cxn modelId="{CF6A77A9-EBD4-44A0-A99F-84B96598F098}" type="presOf" srcId="{7EBAFE26-1BAB-4B3D-92C4-016B5DC5B95C}" destId="{154908D3-2CB8-4681-AE04-3F9D77B1DF26}" srcOrd="0" destOrd="0" presId="urn:microsoft.com/office/officeart/2008/layout/HorizontalMultiLevelHierarchy"/>
    <dgm:cxn modelId="{AC6DE514-9745-4CFF-9FB4-862A060818BA}" type="presOf" srcId="{32A11934-E47D-435C-8AC2-69068D04DECD}" destId="{D3CFECCD-5AB5-4E42-9AD0-58D3FA6C0157}" srcOrd="1" destOrd="0" presId="urn:microsoft.com/office/officeart/2008/layout/HorizontalMultiLevelHierarchy"/>
    <dgm:cxn modelId="{E1216DCC-3360-48B8-BB09-9C747060AD89}" srcId="{7EBAFE26-1BAB-4B3D-92C4-016B5DC5B95C}" destId="{83150FE9-330B-428E-95A2-6880523EE291}" srcOrd="1" destOrd="0" parTransId="{32A11934-E47D-435C-8AC2-69068D04DECD}" sibTransId="{65009A94-C1B8-4ACA-8725-719CAFE4B558}"/>
    <dgm:cxn modelId="{B3D633D4-6D71-43DD-B1D0-87CD04D1FC51}" srcId="{7EBAFE26-1BAB-4B3D-92C4-016B5DC5B95C}" destId="{92472374-424B-47F3-ADCE-B3FA18516D78}" srcOrd="0" destOrd="0" parTransId="{E43F68FA-61BB-4525-9405-DBA9043A2924}" sibTransId="{012D7806-4F8C-4208-9E22-98808512B49B}"/>
    <dgm:cxn modelId="{20F5F62F-1207-4E85-8347-7E90E6F451CA}" type="presOf" srcId="{0FD3C657-1521-4B10-9EB2-AF40B1E6C035}" destId="{0705F2FE-771A-4E36-B010-8FC279D37246}" srcOrd="0" destOrd="0" presId="urn:microsoft.com/office/officeart/2008/layout/HorizontalMultiLevelHierarchy"/>
    <dgm:cxn modelId="{68322223-A8C0-4A2F-B4FC-D57E566F3BA0}" type="presOf" srcId="{83150FE9-330B-428E-95A2-6880523EE291}" destId="{F28A60CC-7236-4244-B6CF-A7FB61F08CF0}" srcOrd="0" destOrd="0" presId="urn:microsoft.com/office/officeart/2008/layout/HorizontalMultiLevelHierarchy"/>
    <dgm:cxn modelId="{746143C9-23E6-4637-918C-E457E36475BE}" type="presOf" srcId="{32A11934-E47D-435C-8AC2-69068D04DECD}" destId="{2418DFAA-B360-46FE-86FC-7A031DABAAB8}" srcOrd="0" destOrd="0" presId="urn:microsoft.com/office/officeart/2008/layout/HorizontalMultiLevelHierarchy"/>
    <dgm:cxn modelId="{F04BA1FC-0397-472D-B330-46F45AE779C4}" type="presOf" srcId="{E43F68FA-61BB-4525-9405-DBA9043A2924}" destId="{A58B4862-41E4-42EC-B737-7605C6F4D9EC}" srcOrd="0" destOrd="0" presId="urn:microsoft.com/office/officeart/2008/layout/HorizontalMultiLevelHierarchy"/>
    <dgm:cxn modelId="{DFEFB946-4159-487C-982A-EA48AC233DF8}" srcId="{37849CD5-FB5A-479F-B000-BCC09234DCC7}" destId="{7EBAFE26-1BAB-4B3D-92C4-016B5DC5B95C}" srcOrd="0" destOrd="0" parTransId="{20DD49FD-C523-40DB-B332-E9AE091695E1}" sibTransId="{4CA643C5-1795-436F-8F3A-EE3C53CF3D3B}"/>
    <dgm:cxn modelId="{8AE4BBC0-1D7F-4BED-9F06-FBD4F222A8DC}" type="presOf" srcId="{92472374-424B-47F3-ADCE-B3FA18516D78}" destId="{D314DB7E-8023-49BF-AD52-A6B482F740DF}" srcOrd="0" destOrd="0" presId="urn:microsoft.com/office/officeart/2008/layout/HorizontalMultiLevelHierarchy"/>
    <dgm:cxn modelId="{6C37FF1A-BAB2-4957-B773-52728EF909BA}" srcId="{7EBAFE26-1BAB-4B3D-92C4-016B5DC5B95C}" destId="{6FD88E85-4E9E-4F25-943D-B62BA5D0D102}" srcOrd="3" destOrd="0" parTransId="{9BACA5DD-96CD-4DE7-8688-FE4A34D0BFE2}" sibTransId="{5FC737EA-80B4-42AD-A477-1361A5FAE31D}"/>
    <dgm:cxn modelId="{E09878F1-5D7C-4419-A521-96251B219062}" type="presOf" srcId="{D99D9A5B-07B4-4520-97B0-BDCCBBCDFA0B}" destId="{7764533E-C28C-4C80-9F24-A1552F7794AD}" srcOrd="1" destOrd="0" presId="urn:microsoft.com/office/officeart/2008/layout/HorizontalMultiLevelHierarchy"/>
    <dgm:cxn modelId="{8F76FCDA-3586-4D01-9FC4-20EEFDD0410D}" type="presOf" srcId="{0FD3C657-1521-4B10-9EB2-AF40B1E6C035}" destId="{E3C39BB4-2ED0-41C8-A81F-4F8E405364E5}" srcOrd="1" destOrd="0" presId="urn:microsoft.com/office/officeart/2008/layout/HorizontalMultiLevelHierarchy"/>
    <dgm:cxn modelId="{435F1124-8641-428F-ADEE-9FEB243EFD04}" type="presOf" srcId="{D99D9A5B-07B4-4520-97B0-BDCCBBCDFA0B}" destId="{2559E36C-9640-4677-81A3-5C310AEEBF48}" srcOrd="0" destOrd="0" presId="urn:microsoft.com/office/officeart/2008/layout/HorizontalMultiLevelHierarchy"/>
    <dgm:cxn modelId="{455B7E0E-C296-4DDD-82BB-3CC50E29E635}" srcId="{7EBAFE26-1BAB-4B3D-92C4-016B5DC5B95C}" destId="{AFB614F3-A5B7-410C-8FB2-1425C8EE5E18}" srcOrd="2" destOrd="0" parTransId="{0FD3C657-1521-4B10-9EB2-AF40B1E6C035}" sibTransId="{4D9D6D51-6C5A-40BA-8A7D-E4C2D35CE39E}"/>
    <dgm:cxn modelId="{5AFF5FCD-23E6-42F2-88E5-86A4982399F4}" type="presOf" srcId="{37849CD5-FB5A-479F-B000-BCC09234DCC7}" destId="{1EF15371-6565-4920-BE11-982164559049}" srcOrd="0" destOrd="0" presId="urn:microsoft.com/office/officeart/2008/layout/HorizontalMultiLevelHierarchy"/>
    <dgm:cxn modelId="{FEF4AEB6-0D70-42F4-8805-66D85C1BE323}" type="presOf" srcId="{6FD88E85-4E9E-4F25-943D-B62BA5D0D102}" destId="{7DFF38AE-29F8-4B8E-ABD6-E1233F272AAE}" srcOrd="0" destOrd="0" presId="urn:microsoft.com/office/officeart/2008/layout/HorizontalMultiLevelHierarchy"/>
    <dgm:cxn modelId="{E98E6B78-ED93-4C37-81EA-56B809A2AE39}" type="presOf" srcId="{9BACA5DD-96CD-4DE7-8688-FE4A34D0BFE2}" destId="{51799640-8F78-4CA8-8925-CD63CD9EFD6F}" srcOrd="1" destOrd="0" presId="urn:microsoft.com/office/officeart/2008/layout/HorizontalMultiLevelHierarchy"/>
    <dgm:cxn modelId="{C5C42DAD-E0DD-4841-8B79-B441233E8AEE}" type="presOf" srcId="{E43F68FA-61BB-4525-9405-DBA9043A2924}" destId="{D3755899-161B-4270-8342-2883F081A339}" srcOrd="1" destOrd="0" presId="urn:microsoft.com/office/officeart/2008/layout/HorizontalMultiLevelHierarchy"/>
    <dgm:cxn modelId="{CEBFE34E-EF90-40E3-95C2-CCAAD3A7D25C}" type="presOf" srcId="{AFB614F3-A5B7-410C-8FB2-1425C8EE5E18}" destId="{4BC80A01-0C04-4BF0-A755-B881D4BE7EB4}" srcOrd="0" destOrd="0" presId="urn:microsoft.com/office/officeart/2008/layout/HorizontalMultiLevelHierarchy"/>
    <dgm:cxn modelId="{B5F49FB2-40E1-4576-BD82-7205C6E1C05D}" type="presOf" srcId="{9BACA5DD-96CD-4DE7-8688-FE4A34D0BFE2}" destId="{68A06748-00DC-4B4E-B493-FFD61001A93F}" srcOrd="0" destOrd="0" presId="urn:microsoft.com/office/officeart/2008/layout/HorizontalMultiLevelHierarchy"/>
    <dgm:cxn modelId="{F66B3564-C487-47F8-8129-114830A24B74}" type="presOf" srcId="{811E487C-D7AB-4D83-A964-3316BB2DACD4}" destId="{7C3E2566-41FB-42B8-B4FF-3EC39A1D13E7}" srcOrd="0" destOrd="0" presId="urn:microsoft.com/office/officeart/2008/layout/HorizontalMultiLevelHierarchy"/>
    <dgm:cxn modelId="{57CC9082-C942-4381-803E-57F7CCE4E489}" type="presParOf" srcId="{1EF15371-6565-4920-BE11-982164559049}" destId="{F64E3C48-84A7-4F08-A836-5BFA2D0FB609}" srcOrd="0" destOrd="0" presId="urn:microsoft.com/office/officeart/2008/layout/HorizontalMultiLevelHierarchy"/>
    <dgm:cxn modelId="{0921008B-59CA-471E-978A-C16FC8B9561F}" type="presParOf" srcId="{F64E3C48-84A7-4F08-A836-5BFA2D0FB609}" destId="{154908D3-2CB8-4681-AE04-3F9D77B1DF26}" srcOrd="0" destOrd="0" presId="urn:microsoft.com/office/officeart/2008/layout/HorizontalMultiLevelHierarchy"/>
    <dgm:cxn modelId="{5BA4591D-8E92-4D5E-A3AD-60B03D1AED72}" type="presParOf" srcId="{F64E3C48-84A7-4F08-A836-5BFA2D0FB609}" destId="{3CF12916-B0C2-4031-A757-D2A6E90034F9}" srcOrd="1" destOrd="0" presId="urn:microsoft.com/office/officeart/2008/layout/HorizontalMultiLevelHierarchy"/>
    <dgm:cxn modelId="{256CB348-B4BC-44C2-BCCC-2B174D1F34E5}" type="presParOf" srcId="{3CF12916-B0C2-4031-A757-D2A6E90034F9}" destId="{A58B4862-41E4-42EC-B737-7605C6F4D9EC}" srcOrd="0" destOrd="0" presId="urn:microsoft.com/office/officeart/2008/layout/HorizontalMultiLevelHierarchy"/>
    <dgm:cxn modelId="{9EE27423-7275-4BF7-9F3B-32C802797893}" type="presParOf" srcId="{A58B4862-41E4-42EC-B737-7605C6F4D9EC}" destId="{D3755899-161B-4270-8342-2883F081A339}" srcOrd="0" destOrd="0" presId="urn:microsoft.com/office/officeart/2008/layout/HorizontalMultiLevelHierarchy"/>
    <dgm:cxn modelId="{CDAD8E0B-5DFC-4123-A532-298B5697953A}" type="presParOf" srcId="{3CF12916-B0C2-4031-A757-D2A6E90034F9}" destId="{DE04F8B6-7E79-4E86-A91C-7A98483A2322}" srcOrd="1" destOrd="0" presId="urn:microsoft.com/office/officeart/2008/layout/HorizontalMultiLevelHierarchy"/>
    <dgm:cxn modelId="{B71BE4AC-3DF5-4B3A-BE88-0CD9C08A7CE0}" type="presParOf" srcId="{DE04F8B6-7E79-4E86-A91C-7A98483A2322}" destId="{D314DB7E-8023-49BF-AD52-A6B482F740DF}" srcOrd="0" destOrd="0" presId="urn:microsoft.com/office/officeart/2008/layout/HorizontalMultiLevelHierarchy"/>
    <dgm:cxn modelId="{2B18A9B8-C235-493E-B5AC-6AC791B4DBA7}" type="presParOf" srcId="{DE04F8B6-7E79-4E86-A91C-7A98483A2322}" destId="{B6164968-47D2-49B0-9024-D7BEFF4F0125}" srcOrd="1" destOrd="0" presId="urn:microsoft.com/office/officeart/2008/layout/HorizontalMultiLevelHierarchy"/>
    <dgm:cxn modelId="{8285447A-35C2-487F-BC18-6041D3270D81}" type="presParOf" srcId="{3CF12916-B0C2-4031-A757-D2A6E90034F9}" destId="{2418DFAA-B360-46FE-86FC-7A031DABAAB8}" srcOrd="2" destOrd="0" presId="urn:microsoft.com/office/officeart/2008/layout/HorizontalMultiLevelHierarchy"/>
    <dgm:cxn modelId="{F74DC27A-D96C-43A1-9BE9-ED763D95C891}" type="presParOf" srcId="{2418DFAA-B360-46FE-86FC-7A031DABAAB8}" destId="{D3CFECCD-5AB5-4E42-9AD0-58D3FA6C0157}" srcOrd="0" destOrd="0" presId="urn:microsoft.com/office/officeart/2008/layout/HorizontalMultiLevelHierarchy"/>
    <dgm:cxn modelId="{9FC7AD0C-81A0-4DCA-AC88-EE66F5122515}" type="presParOf" srcId="{3CF12916-B0C2-4031-A757-D2A6E90034F9}" destId="{3BEA1777-EF0C-4C6A-B097-3A3A7B81EFBD}" srcOrd="3" destOrd="0" presId="urn:microsoft.com/office/officeart/2008/layout/HorizontalMultiLevelHierarchy"/>
    <dgm:cxn modelId="{D073627E-98AF-4A9B-8B34-8D85166587E7}" type="presParOf" srcId="{3BEA1777-EF0C-4C6A-B097-3A3A7B81EFBD}" destId="{F28A60CC-7236-4244-B6CF-A7FB61F08CF0}" srcOrd="0" destOrd="0" presId="urn:microsoft.com/office/officeart/2008/layout/HorizontalMultiLevelHierarchy"/>
    <dgm:cxn modelId="{9BBFE1C2-371A-4AEA-811F-46714C01CA9F}" type="presParOf" srcId="{3BEA1777-EF0C-4C6A-B097-3A3A7B81EFBD}" destId="{8B69CD08-00A5-44BF-9ABF-71632A1AC199}" srcOrd="1" destOrd="0" presId="urn:microsoft.com/office/officeart/2008/layout/HorizontalMultiLevelHierarchy"/>
    <dgm:cxn modelId="{267B62AE-26F3-49D6-9F3F-99821D608AF8}" type="presParOf" srcId="{3CF12916-B0C2-4031-A757-D2A6E90034F9}" destId="{0705F2FE-771A-4E36-B010-8FC279D37246}" srcOrd="4" destOrd="0" presId="urn:microsoft.com/office/officeart/2008/layout/HorizontalMultiLevelHierarchy"/>
    <dgm:cxn modelId="{2AE9BE30-D606-423B-A2A7-8583D34093E9}" type="presParOf" srcId="{0705F2FE-771A-4E36-B010-8FC279D37246}" destId="{E3C39BB4-2ED0-41C8-A81F-4F8E405364E5}" srcOrd="0" destOrd="0" presId="urn:microsoft.com/office/officeart/2008/layout/HorizontalMultiLevelHierarchy"/>
    <dgm:cxn modelId="{AF6E7E32-BEDE-4ACF-A903-59BA1AA12939}" type="presParOf" srcId="{3CF12916-B0C2-4031-A757-D2A6E90034F9}" destId="{13832BA5-7A6F-4933-A896-2A6DE95BAF98}" srcOrd="5" destOrd="0" presId="urn:microsoft.com/office/officeart/2008/layout/HorizontalMultiLevelHierarchy"/>
    <dgm:cxn modelId="{6FAF2A06-ED1F-46B6-9F54-98C245F484DE}" type="presParOf" srcId="{13832BA5-7A6F-4933-A896-2A6DE95BAF98}" destId="{4BC80A01-0C04-4BF0-A755-B881D4BE7EB4}" srcOrd="0" destOrd="0" presId="urn:microsoft.com/office/officeart/2008/layout/HorizontalMultiLevelHierarchy"/>
    <dgm:cxn modelId="{A2CFCCBF-C462-4197-977D-96A48280EBF5}" type="presParOf" srcId="{13832BA5-7A6F-4933-A896-2A6DE95BAF98}" destId="{B294C4FE-FBE1-488A-B75B-A15A7CF19299}" srcOrd="1" destOrd="0" presId="urn:microsoft.com/office/officeart/2008/layout/HorizontalMultiLevelHierarchy"/>
    <dgm:cxn modelId="{5C07DBE8-329A-4126-86A5-5AB6209FFBEF}" type="presParOf" srcId="{3CF12916-B0C2-4031-A757-D2A6E90034F9}" destId="{68A06748-00DC-4B4E-B493-FFD61001A93F}" srcOrd="6" destOrd="0" presId="urn:microsoft.com/office/officeart/2008/layout/HorizontalMultiLevelHierarchy"/>
    <dgm:cxn modelId="{A465B555-3F5E-43E7-ABE0-5AF9DFE3A17E}" type="presParOf" srcId="{68A06748-00DC-4B4E-B493-FFD61001A93F}" destId="{51799640-8F78-4CA8-8925-CD63CD9EFD6F}" srcOrd="0" destOrd="0" presId="urn:microsoft.com/office/officeart/2008/layout/HorizontalMultiLevelHierarchy"/>
    <dgm:cxn modelId="{224C194B-34B3-4703-8EC2-3A4AE0DEF583}" type="presParOf" srcId="{3CF12916-B0C2-4031-A757-D2A6E90034F9}" destId="{6EF29F2A-8006-4E6E-8076-3D6FEEEFA300}" srcOrd="7" destOrd="0" presId="urn:microsoft.com/office/officeart/2008/layout/HorizontalMultiLevelHierarchy"/>
    <dgm:cxn modelId="{CB7906B5-FFD6-461B-8C00-C19A587C869A}" type="presParOf" srcId="{6EF29F2A-8006-4E6E-8076-3D6FEEEFA300}" destId="{7DFF38AE-29F8-4B8E-ABD6-E1233F272AAE}" srcOrd="0" destOrd="0" presId="urn:microsoft.com/office/officeart/2008/layout/HorizontalMultiLevelHierarchy"/>
    <dgm:cxn modelId="{B1676068-1BC9-44BE-B469-002686BE96DE}" type="presParOf" srcId="{6EF29F2A-8006-4E6E-8076-3D6FEEEFA300}" destId="{2BF9846A-AF9B-4569-901E-A7844469A44A}" srcOrd="1" destOrd="0" presId="urn:microsoft.com/office/officeart/2008/layout/HorizontalMultiLevelHierarchy"/>
    <dgm:cxn modelId="{E63D2346-A785-4A81-B824-D4128B72DD3D}" type="presParOf" srcId="{3CF12916-B0C2-4031-A757-D2A6E90034F9}" destId="{2559E36C-9640-4677-81A3-5C310AEEBF48}" srcOrd="8" destOrd="0" presId="urn:microsoft.com/office/officeart/2008/layout/HorizontalMultiLevelHierarchy"/>
    <dgm:cxn modelId="{E47E249B-C7DE-4B42-AFA7-A7AA7204072F}" type="presParOf" srcId="{2559E36C-9640-4677-81A3-5C310AEEBF48}" destId="{7764533E-C28C-4C80-9F24-A1552F7794AD}" srcOrd="0" destOrd="0" presId="urn:microsoft.com/office/officeart/2008/layout/HorizontalMultiLevelHierarchy"/>
    <dgm:cxn modelId="{2F75F90E-DE89-461A-A142-E79A42CD126A}" type="presParOf" srcId="{3CF12916-B0C2-4031-A757-D2A6E90034F9}" destId="{E6FE2933-CFCA-44A8-BEEB-058409BEB848}" srcOrd="9" destOrd="0" presId="urn:microsoft.com/office/officeart/2008/layout/HorizontalMultiLevelHierarchy"/>
    <dgm:cxn modelId="{D45DB696-0D31-4D95-993E-5DF4DFB3983C}" type="presParOf" srcId="{E6FE2933-CFCA-44A8-BEEB-058409BEB848}" destId="{7C3E2566-41FB-42B8-B4FF-3EC39A1D13E7}" srcOrd="0" destOrd="0" presId="urn:microsoft.com/office/officeart/2008/layout/HorizontalMultiLevelHierarchy"/>
    <dgm:cxn modelId="{64A2B48A-327F-489E-8D2D-2E8FCDCF45D7}" type="presParOf" srcId="{E6FE2933-CFCA-44A8-BEEB-058409BEB848}" destId="{B3FA425D-C604-4165-8799-BD1EABC5008C}"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C2AD91-3DC4-486D-87C0-BA5E45A42E8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ru-RU"/>
        </a:p>
      </dgm:t>
    </dgm:pt>
    <dgm:pt modelId="{67E61102-A183-4389-A617-A305FC32D3C6}">
      <dgm:prSet phldrT="[Текст]"/>
      <dgm:spPr/>
      <dgm:t>
        <a:bodyPr/>
        <a:lstStyle/>
        <a:p>
          <a:r>
            <a:rPr lang="ru-RU" b="1" dirty="0" smtClean="0">
              <a:solidFill>
                <a:schemeClr val="accent1"/>
              </a:solidFill>
            </a:rPr>
            <a:t>СКАМП</a:t>
          </a:r>
          <a:endParaRPr lang="ru-RU" b="1" dirty="0">
            <a:solidFill>
              <a:schemeClr val="accent1"/>
            </a:solidFill>
          </a:endParaRPr>
        </a:p>
      </dgm:t>
    </dgm:pt>
    <dgm:pt modelId="{1B9B9C53-0211-4180-8C20-0F723CAEE64E}" type="parTrans" cxnId="{B47DBD85-E9A5-4973-A9F7-80A5888871A5}">
      <dgm:prSet/>
      <dgm:spPr/>
      <dgm:t>
        <a:bodyPr/>
        <a:lstStyle/>
        <a:p>
          <a:endParaRPr lang="ru-RU"/>
        </a:p>
      </dgm:t>
    </dgm:pt>
    <dgm:pt modelId="{41473261-63FF-49C1-939F-FCA009A29C31}" type="sibTrans" cxnId="{B47DBD85-E9A5-4973-A9F7-80A5888871A5}">
      <dgm:prSet/>
      <dgm:spPr/>
      <dgm:t>
        <a:bodyPr/>
        <a:lstStyle/>
        <a:p>
          <a:endParaRPr lang="ru-RU"/>
        </a:p>
      </dgm:t>
    </dgm:pt>
    <dgm:pt modelId="{E8231083-4818-4D5B-B9FA-9F452E130FB0}">
      <dgm:prSet phldrT="[Текст]" phldr="1"/>
      <dgm:spPr/>
      <dgm:t>
        <a:bodyPr/>
        <a:lstStyle/>
        <a:p>
          <a:endParaRPr lang="ru-RU"/>
        </a:p>
      </dgm:t>
    </dgm:pt>
    <dgm:pt modelId="{CE1F9686-7BA3-4F5D-91F3-F59F8B69F545}" type="parTrans" cxnId="{48D8E44C-A142-431B-B8A3-EA01631176A5}">
      <dgm:prSet/>
      <dgm:spPr/>
      <dgm:t>
        <a:bodyPr/>
        <a:lstStyle/>
        <a:p>
          <a:endParaRPr lang="ru-RU"/>
        </a:p>
      </dgm:t>
    </dgm:pt>
    <dgm:pt modelId="{87B24A0D-A295-41B4-919D-6DE8615239B4}" type="sibTrans" cxnId="{48D8E44C-A142-431B-B8A3-EA01631176A5}">
      <dgm:prSet/>
      <dgm:spPr/>
      <dgm:t>
        <a:bodyPr/>
        <a:lstStyle/>
        <a:p>
          <a:endParaRPr lang="ru-RU"/>
        </a:p>
      </dgm:t>
    </dgm:pt>
    <dgm:pt modelId="{A3D1F839-67C3-4D6E-AD05-6190F5F4A12B}">
      <dgm:prSet phldrT="[Текст]"/>
      <dgm:spPr/>
      <dgm:t>
        <a:bodyPr/>
        <a:lstStyle/>
        <a:p>
          <a:endParaRPr lang="ru-RU" b="1" dirty="0">
            <a:solidFill>
              <a:schemeClr val="accent1"/>
            </a:solidFill>
          </a:endParaRPr>
        </a:p>
      </dgm:t>
    </dgm:pt>
    <dgm:pt modelId="{3D0B88F5-49E6-4454-91A2-6137E1848259}" type="sibTrans" cxnId="{7D3DC76E-B529-4C57-B131-4768859BAC22}">
      <dgm:prSet/>
      <dgm:spPr/>
      <dgm:t>
        <a:bodyPr/>
        <a:lstStyle/>
        <a:p>
          <a:endParaRPr lang="ru-RU"/>
        </a:p>
      </dgm:t>
    </dgm:pt>
    <dgm:pt modelId="{5EB545E7-0019-4A9E-9CF4-E4FBE58D87E5}" type="parTrans" cxnId="{7D3DC76E-B529-4C57-B131-4768859BAC22}">
      <dgm:prSet/>
      <dgm:spPr/>
      <dgm:t>
        <a:bodyPr/>
        <a:lstStyle/>
        <a:p>
          <a:endParaRPr lang="ru-RU"/>
        </a:p>
      </dgm:t>
    </dgm:pt>
    <dgm:pt modelId="{6A2783C9-CF0E-45B0-B2EA-893C523CA62F}" type="pres">
      <dgm:prSet presAssocID="{6EC2AD91-3DC4-486D-87C0-BA5E45A42E87}" presName="Name0" presStyleCnt="0">
        <dgm:presLayoutVars>
          <dgm:chMax val="7"/>
          <dgm:chPref val="7"/>
          <dgm:dir/>
          <dgm:animLvl val="lvl"/>
        </dgm:presLayoutVars>
      </dgm:prSet>
      <dgm:spPr/>
      <dgm:t>
        <a:bodyPr/>
        <a:lstStyle/>
        <a:p>
          <a:endParaRPr lang="ru-RU"/>
        </a:p>
      </dgm:t>
    </dgm:pt>
    <dgm:pt modelId="{5EB5181B-20B3-4B1D-BBDB-0E5A2DE1D411}" type="pres">
      <dgm:prSet presAssocID="{A3D1F839-67C3-4D6E-AD05-6190F5F4A12B}" presName="Accent1" presStyleCnt="0"/>
      <dgm:spPr/>
    </dgm:pt>
    <dgm:pt modelId="{E5BB4D83-6E15-43A4-8F05-CE4633A9A316}" type="pres">
      <dgm:prSet presAssocID="{A3D1F839-67C3-4D6E-AD05-6190F5F4A12B}" presName="Accent" presStyleLbl="node1" presStyleIdx="0" presStyleCnt="3" custLinFactNeighborX="3309"/>
      <dgm:spPr/>
    </dgm:pt>
    <dgm:pt modelId="{7E1C2FE4-AA96-4812-8F81-C97BB887A1CB}" type="pres">
      <dgm:prSet presAssocID="{A3D1F839-67C3-4D6E-AD05-6190F5F4A12B}" presName="Parent1" presStyleLbl="revTx" presStyleIdx="0" presStyleCnt="3">
        <dgm:presLayoutVars>
          <dgm:chMax val="1"/>
          <dgm:chPref val="1"/>
          <dgm:bulletEnabled val="1"/>
        </dgm:presLayoutVars>
      </dgm:prSet>
      <dgm:spPr/>
      <dgm:t>
        <a:bodyPr/>
        <a:lstStyle/>
        <a:p>
          <a:endParaRPr lang="ru-RU"/>
        </a:p>
      </dgm:t>
    </dgm:pt>
    <dgm:pt modelId="{1DD32561-1DCE-44DB-91F0-A4E08BBA673B}" type="pres">
      <dgm:prSet presAssocID="{67E61102-A183-4389-A617-A305FC32D3C6}" presName="Accent2" presStyleCnt="0"/>
      <dgm:spPr/>
    </dgm:pt>
    <dgm:pt modelId="{360E0AB5-0B42-4E0C-AA45-D9943FBCD94F}" type="pres">
      <dgm:prSet presAssocID="{67E61102-A183-4389-A617-A305FC32D3C6}" presName="Accent" presStyleLbl="node1" presStyleIdx="1" presStyleCnt="3"/>
      <dgm:spPr/>
    </dgm:pt>
    <dgm:pt modelId="{11EA8FC3-3758-4ABA-857F-233DF5E9F918}" type="pres">
      <dgm:prSet presAssocID="{67E61102-A183-4389-A617-A305FC32D3C6}" presName="Parent2" presStyleLbl="revTx" presStyleIdx="1" presStyleCnt="3">
        <dgm:presLayoutVars>
          <dgm:chMax val="1"/>
          <dgm:chPref val="1"/>
          <dgm:bulletEnabled val="1"/>
        </dgm:presLayoutVars>
      </dgm:prSet>
      <dgm:spPr/>
      <dgm:t>
        <a:bodyPr/>
        <a:lstStyle/>
        <a:p>
          <a:endParaRPr lang="ru-RU"/>
        </a:p>
      </dgm:t>
    </dgm:pt>
    <dgm:pt modelId="{888B96F5-7FEA-4B91-B18D-53AD44C115D7}" type="pres">
      <dgm:prSet presAssocID="{E8231083-4818-4D5B-B9FA-9F452E130FB0}" presName="Accent3" presStyleCnt="0"/>
      <dgm:spPr/>
    </dgm:pt>
    <dgm:pt modelId="{4CA9554E-3B88-4DED-9FA7-DF938C7A5BD2}" type="pres">
      <dgm:prSet presAssocID="{E8231083-4818-4D5B-B9FA-9F452E130FB0}" presName="Accent" presStyleLbl="node1" presStyleIdx="2" presStyleCnt="3"/>
      <dgm:spPr/>
    </dgm:pt>
    <dgm:pt modelId="{42DE3613-9851-4AC1-BF35-296CEE684F0A}" type="pres">
      <dgm:prSet presAssocID="{E8231083-4818-4D5B-B9FA-9F452E130FB0}" presName="Parent3" presStyleLbl="revTx" presStyleIdx="2" presStyleCnt="3">
        <dgm:presLayoutVars>
          <dgm:chMax val="1"/>
          <dgm:chPref val="1"/>
          <dgm:bulletEnabled val="1"/>
        </dgm:presLayoutVars>
      </dgm:prSet>
      <dgm:spPr/>
      <dgm:t>
        <a:bodyPr/>
        <a:lstStyle/>
        <a:p>
          <a:endParaRPr lang="ru-RU"/>
        </a:p>
      </dgm:t>
    </dgm:pt>
  </dgm:ptLst>
  <dgm:cxnLst>
    <dgm:cxn modelId="{48D8E44C-A142-431B-B8A3-EA01631176A5}" srcId="{6EC2AD91-3DC4-486D-87C0-BA5E45A42E87}" destId="{E8231083-4818-4D5B-B9FA-9F452E130FB0}" srcOrd="2" destOrd="0" parTransId="{CE1F9686-7BA3-4F5D-91F3-F59F8B69F545}" sibTransId="{87B24A0D-A295-41B4-919D-6DE8615239B4}"/>
    <dgm:cxn modelId="{856FB006-E852-40DA-957C-5934F054A0FC}" type="presOf" srcId="{67E61102-A183-4389-A617-A305FC32D3C6}" destId="{11EA8FC3-3758-4ABA-857F-233DF5E9F918}" srcOrd="0" destOrd="0" presId="urn:microsoft.com/office/officeart/2009/layout/CircleArrowProcess"/>
    <dgm:cxn modelId="{7D3DC76E-B529-4C57-B131-4768859BAC22}" srcId="{6EC2AD91-3DC4-486D-87C0-BA5E45A42E87}" destId="{A3D1F839-67C3-4D6E-AD05-6190F5F4A12B}" srcOrd="0" destOrd="0" parTransId="{5EB545E7-0019-4A9E-9CF4-E4FBE58D87E5}" sibTransId="{3D0B88F5-49E6-4454-91A2-6137E1848259}"/>
    <dgm:cxn modelId="{D8965288-4715-4326-B226-6BAC33DC5460}" type="presOf" srcId="{E8231083-4818-4D5B-B9FA-9F452E130FB0}" destId="{42DE3613-9851-4AC1-BF35-296CEE684F0A}" srcOrd="0" destOrd="0" presId="urn:microsoft.com/office/officeart/2009/layout/CircleArrowProcess"/>
    <dgm:cxn modelId="{22BAF8C6-E4AB-4CA2-85F9-23B13BC9D6C1}" type="presOf" srcId="{A3D1F839-67C3-4D6E-AD05-6190F5F4A12B}" destId="{7E1C2FE4-AA96-4812-8F81-C97BB887A1CB}" srcOrd="0" destOrd="0" presId="urn:microsoft.com/office/officeart/2009/layout/CircleArrowProcess"/>
    <dgm:cxn modelId="{0263E586-0F2D-45A3-B105-4FDC3A8BEAAD}" type="presOf" srcId="{6EC2AD91-3DC4-486D-87C0-BA5E45A42E87}" destId="{6A2783C9-CF0E-45B0-B2EA-893C523CA62F}" srcOrd="0" destOrd="0" presId="urn:microsoft.com/office/officeart/2009/layout/CircleArrowProcess"/>
    <dgm:cxn modelId="{B47DBD85-E9A5-4973-A9F7-80A5888871A5}" srcId="{6EC2AD91-3DC4-486D-87C0-BA5E45A42E87}" destId="{67E61102-A183-4389-A617-A305FC32D3C6}" srcOrd="1" destOrd="0" parTransId="{1B9B9C53-0211-4180-8C20-0F723CAEE64E}" sibTransId="{41473261-63FF-49C1-939F-FCA009A29C31}"/>
    <dgm:cxn modelId="{E42ADB8F-0CDD-419C-8415-60C7A9912D0C}" type="presParOf" srcId="{6A2783C9-CF0E-45B0-B2EA-893C523CA62F}" destId="{5EB5181B-20B3-4B1D-BBDB-0E5A2DE1D411}" srcOrd="0" destOrd="0" presId="urn:microsoft.com/office/officeart/2009/layout/CircleArrowProcess"/>
    <dgm:cxn modelId="{ACACADB5-7EF9-49B0-A510-3A4C99BA335F}" type="presParOf" srcId="{5EB5181B-20B3-4B1D-BBDB-0E5A2DE1D411}" destId="{E5BB4D83-6E15-43A4-8F05-CE4633A9A316}" srcOrd="0" destOrd="0" presId="urn:microsoft.com/office/officeart/2009/layout/CircleArrowProcess"/>
    <dgm:cxn modelId="{448DA9C9-D362-402A-BE4C-C75F414D606C}" type="presParOf" srcId="{6A2783C9-CF0E-45B0-B2EA-893C523CA62F}" destId="{7E1C2FE4-AA96-4812-8F81-C97BB887A1CB}" srcOrd="1" destOrd="0" presId="urn:microsoft.com/office/officeart/2009/layout/CircleArrowProcess"/>
    <dgm:cxn modelId="{3B47E827-6170-4F77-8702-CFA9A2D4D053}" type="presParOf" srcId="{6A2783C9-CF0E-45B0-B2EA-893C523CA62F}" destId="{1DD32561-1DCE-44DB-91F0-A4E08BBA673B}" srcOrd="2" destOrd="0" presId="urn:microsoft.com/office/officeart/2009/layout/CircleArrowProcess"/>
    <dgm:cxn modelId="{9F4FF200-3AD8-4044-858A-24144C197285}" type="presParOf" srcId="{1DD32561-1DCE-44DB-91F0-A4E08BBA673B}" destId="{360E0AB5-0B42-4E0C-AA45-D9943FBCD94F}" srcOrd="0" destOrd="0" presId="urn:microsoft.com/office/officeart/2009/layout/CircleArrowProcess"/>
    <dgm:cxn modelId="{929A60BF-8070-4E85-9E3D-D370766033FE}" type="presParOf" srcId="{6A2783C9-CF0E-45B0-B2EA-893C523CA62F}" destId="{11EA8FC3-3758-4ABA-857F-233DF5E9F918}" srcOrd="3" destOrd="0" presId="urn:microsoft.com/office/officeart/2009/layout/CircleArrowProcess"/>
    <dgm:cxn modelId="{37573935-F578-4B9D-AD8B-B457673E1027}" type="presParOf" srcId="{6A2783C9-CF0E-45B0-B2EA-893C523CA62F}" destId="{888B96F5-7FEA-4B91-B18D-53AD44C115D7}" srcOrd="4" destOrd="0" presId="urn:microsoft.com/office/officeart/2009/layout/CircleArrowProcess"/>
    <dgm:cxn modelId="{E25E86B8-FCA7-4A51-B533-F9316E5D392B}" type="presParOf" srcId="{888B96F5-7FEA-4B91-B18D-53AD44C115D7}" destId="{4CA9554E-3B88-4DED-9FA7-DF938C7A5BD2}" srcOrd="0" destOrd="0" presId="urn:microsoft.com/office/officeart/2009/layout/CircleArrowProcess"/>
    <dgm:cxn modelId="{F1105D3E-05D8-433F-9910-20EB261D9E1E}" type="presParOf" srcId="{6A2783C9-CF0E-45B0-B2EA-893C523CA62F}" destId="{42DE3613-9851-4AC1-BF35-296CEE684F0A}" srcOrd="5" destOrd="0" presId="urn:microsoft.com/office/officeart/2009/layout/CircleArrow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8A87-DC24-4EBB-8DE4-2F94275E1CA5}">
      <dsp:nvSpPr>
        <dsp:cNvPr id="0" name=""/>
        <dsp:cNvSpPr/>
      </dsp:nvSpPr>
      <dsp:spPr>
        <a:xfrm rot="5400000">
          <a:off x="-123028" y="125505"/>
          <a:ext cx="820192" cy="5741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ru-RU" sz="1500" kern="1200" dirty="0"/>
        </a:p>
      </dsp:txBody>
      <dsp:txXfrm rot="-5400000">
        <a:off x="1" y="289543"/>
        <a:ext cx="574134" cy="246058"/>
      </dsp:txXfrm>
    </dsp:sp>
    <dsp:sp modelId="{D870B0AA-50F8-4C73-ADA0-B12D3C783AED}">
      <dsp:nvSpPr>
        <dsp:cNvPr id="0" name=""/>
        <dsp:cNvSpPr/>
      </dsp:nvSpPr>
      <dsp:spPr>
        <a:xfrm rot="5400000">
          <a:off x="4138247" y="-3558694"/>
          <a:ext cx="527239" cy="7655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solidFill>
                <a:srgbClr val="800000"/>
              </a:solidFill>
            </a:rPr>
            <a:t>Контроль наличия возбудителей бактериальных болезней                           в критических точках технологического цикла </a:t>
          </a:r>
          <a:endParaRPr lang="ru-RU" sz="1800" kern="1200" dirty="0">
            <a:solidFill>
              <a:srgbClr val="800000"/>
            </a:solidFill>
          </a:endParaRPr>
        </a:p>
      </dsp:txBody>
      <dsp:txXfrm rot="-5400000">
        <a:off x="574134" y="31157"/>
        <a:ext cx="7629727" cy="475763"/>
      </dsp:txXfrm>
    </dsp:sp>
    <dsp:sp modelId="{E1EBB4DD-927E-44DF-804A-ED99EA56728B}">
      <dsp:nvSpPr>
        <dsp:cNvPr id="0" name=""/>
        <dsp:cNvSpPr/>
      </dsp:nvSpPr>
      <dsp:spPr>
        <a:xfrm rot="5400000">
          <a:off x="-123028" y="848621"/>
          <a:ext cx="820192" cy="5741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ru-RU" sz="1500" kern="1200" dirty="0"/>
        </a:p>
      </dsp:txBody>
      <dsp:txXfrm rot="-5400000">
        <a:off x="1" y="1012659"/>
        <a:ext cx="574134" cy="246058"/>
      </dsp:txXfrm>
    </dsp:sp>
    <dsp:sp modelId="{931F0F2C-F503-4488-AD10-13493FBE570F}">
      <dsp:nvSpPr>
        <dsp:cNvPr id="0" name=""/>
        <dsp:cNvSpPr/>
      </dsp:nvSpPr>
      <dsp:spPr>
        <a:xfrm rot="5400000">
          <a:off x="4141286" y="-2890478"/>
          <a:ext cx="521161" cy="7655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solidFill>
                <a:srgbClr val="800000"/>
              </a:solidFill>
            </a:rPr>
            <a:t>Определение чувствительности выделенной микрофлоры к АМП</a:t>
          </a:r>
          <a:endParaRPr lang="ru-RU" sz="1800" kern="1200" dirty="0">
            <a:solidFill>
              <a:srgbClr val="800000"/>
            </a:solidFill>
          </a:endParaRPr>
        </a:p>
      </dsp:txBody>
      <dsp:txXfrm rot="-5400000">
        <a:off x="574135" y="702115"/>
        <a:ext cx="7630024" cy="470279"/>
      </dsp:txXfrm>
    </dsp:sp>
    <dsp:sp modelId="{304D90E4-8299-42E0-9043-0B360A1B71A1}">
      <dsp:nvSpPr>
        <dsp:cNvPr id="0" name=""/>
        <dsp:cNvSpPr/>
      </dsp:nvSpPr>
      <dsp:spPr>
        <a:xfrm rot="5400000">
          <a:off x="-123028" y="1571738"/>
          <a:ext cx="820192" cy="5741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a:p>
      </dsp:txBody>
      <dsp:txXfrm rot="-5400000">
        <a:off x="1" y="1735776"/>
        <a:ext cx="574134" cy="246058"/>
      </dsp:txXfrm>
    </dsp:sp>
    <dsp:sp modelId="{337D05E0-1C68-4AB7-9049-0C4AD437F357}">
      <dsp:nvSpPr>
        <dsp:cNvPr id="0" name=""/>
        <dsp:cNvSpPr/>
      </dsp:nvSpPr>
      <dsp:spPr>
        <a:xfrm rot="5400000">
          <a:off x="4144322" y="-2112461"/>
          <a:ext cx="515089" cy="7655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solidFill>
                <a:srgbClr val="800000"/>
              </a:solidFill>
            </a:rPr>
            <a:t>Лечение животных в соответствии с выявленной чувствительностью, соблюдая дозировку, кратность и длительность применения. </a:t>
          </a:r>
          <a:endParaRPr lang="ru-RU" sz="1800" kern="1200" dirty="0">
            <a:solidFill>
              <a:srgbClr val="800000"/>
            </a:solidFill>
          </a:endParaRPr>
        </a:p>
      </dsp:txBody>
      <dsp:txXfrm rot="-5400000">
        <a:off x="574135" y="1482872"/>
        <a:ext cx="7630320" cy="464799"/>
      </dsp:txXfrm>
    </dsp:sp>
    <dsp:sp modelId="{792CBB92-FEBD-44E1-B195-6311AFE9E0E0}">
      <dsp:nvSpPr>
        <dsp:cNvPr id="0" name=""/>
        <dsp:cNvSpPr/>
      </dsp:nvSpPr>
      <dsp:spPr>
        <a:xfrm rot="5400000">
          <a:off x="-123028" y="2380090"/>
          <a:ext cx="820192" cy="5741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a:p>
      </dsp:txBody>
      <dsp:txXfrm rot="-5400000">
        <a:off x="1" y="2544128"/>
        <a:ext cx="574134" cy="246058"/>
      </dsp:txXfrm>
    </dsp:sp>
    <dsp:sp modelId="{20A49F47-0AB8-4BAE-9A34-767FB3FC9889}">
      <dsp:nvSpPr>
        <dsp:cNvPr id="0" name=""/>
        <dsp:cNvSpPr/>
      </dsp:nvSpPr>
      <dsp:spPr>
        <a:xfrm rot="5400000">
          <a:off x="4050068" y="-1304108"/>
          <a:ext cx="703596" cy="7655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solidFill>
                <a:srgbClr val="800000"/>
              </a:solidFill>
            </a:rPr>
            <a:t>Контроль остаточных количеств АМП в молоке, мясе, яйце после применения    </a:t>
          </a:r>
          <a:r>
            <a:rPr lang="ru-RU" sz="1800" kern="1200" dirty="0" smtClean="0">
              <a:solidFill>
                <a:srgbClr val="FF0000"/>
              </a:solidFill>
            </a:rPr>
            <a:t>(узнаем точный период ожидания по каждому                                                      антибиотику!!!)</a:t>
          </a:r>
          <a:endParaRPr lang="ru-RU" sz="1800" kern="1200" dirty="0">
            <a:solidFill>
              <a:srgbClr val="800000"/>
            </a:solidFill>
          </a:endParaRPr>
        </a:p>
      </dsp:txBody>
      <dsp:txXfrm rot="-5400000">
        <a:off x="574134" y="2206174"/>
        <a:ext cx="7621118" cy="634902"/>
      </dsp:txXfrm>
    </dsp:sp>
    <dsp:sp modelId="{16A47FCD-6990-4E70-A609-35B75EB7EB37}">
      <dsp:nvSpPr>
        <dsp:cNvPr id="0" name=""/>
        <dsp:cNvSpPr/>
      </dsp:nvSpPr>
      <dsp:spPr>
        <a:xfrm rot="5400000">
          <a:off x="-123028" y="3103206"/>
          <a:ext cx="820192" cy="5741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a:p>
      </dsp:txBody>
      <dsp:txXfrm rot="-5400000">
        <a:off x="1" y="3267244"/>
        <a:ext cx="574134" cy="246058"/>
      </dsp:txXfrm>
    </dsp:sp>
    <dsp:sp modelId="{1AF81526-8561-4E23-81D3-5A1B3E87E5EE}">
      <dsp:nvSpPr>
        <dsp:cNvPr id="0" name=""/>
        <dsp:cNvSpPr/>
      </dsp:nvSpPr>
      <dsp:spPr>
        <a:xfrm rot="5400000">
          <a:off x="4176310" y="-549239"/>
          <a:ext cx="451114" cy="7655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solidFill>
                <a:srgbClr val="800000"/>
              </a:solidFill>
            </a:rPr>
            <a:t>Контроль содержания АМП в каждой партии выпускаемой продукции</a:t>
          </a:r>
          <a:endParaRPr lang="ru-RU" sz="1800" kern="1200" dirty="0">
            <a:solidFill>
              <a:srgbClr val="800000"/>
            </a:solidFill>
          </a:endParaRPr>
        </a:p>
      </dsp:txBody>
      <dsp:txXfrm rot="-5400000">
        <a:off x="574135" y="3074958"/>
        <a:ext cx="7633443" cy="407070"/>
      </dsp:txXfrm>
    </dsp:sp>
    <dsp:sp modelId="{9DC4DCA0-C9F4-4BDF-84BD-D1FA8CB1037F}">
      <dsp:nvSpPr>
        <dsp:cNvPr id="0" name=""/>
        <dsp:cNvSpPr/>
      </dsp:nvSpPr>
      <dsp:spPr>
        <a:xfrm rot="5400000">
          <a:off x="-123028" y="3826323"/>
          <a:ext cx="820192" cy="5741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a:p>
      </dsp:txBody>
      <dsp:txXfrm rot="-5400000">
        <a:off x="1" y="3990361"/>
        <a:ext cx="574134" cy="246058"/>
      </dsp:txXfrm>
    </dsp:sp>
    <dsp:sp modelId="{CC7ABADB-E319-4169-91D7-AEFAC6CFE16F}">
      <dsp:nvSpPr>
        <dsp:cNvPr id="0" name=""/>
        <dsp:cNvSpPr/>
      </dsp:nvSpPr>
      <dsp:spPr>
        <a:xfrm rot="5400000">
          <a:off x="4135304" y="142124"/>
          <a:ext cx="533124" cy="7655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solidFill>
                <a:srgbClr val="800000"/>
              </a:solidFill>
            </a:rPr>
            <a:t>Реализация продукта в торговую сеть</a:t>
          </a:r>
          <a:endParaRPr lang="ru-RU" sz="1800" kern="1200" dirty="0">
            <a:solidFill>
              <a:srgbClr val="800000"/>
            </a:solidFill>
          </a:endParaRPr>
        </a:p>
      </dsp:txBody>
      <dsp:txXfrm rot="-5400000">
        <a:off x="574134" y="3729320"/>
        <a:ext cx="7629440" cy="481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52B81-0AF4-4641-B173-F428A97D723D}">
      <dsp:nvSpPr>
        <dsp:cNvPr id="0" name=""/>
        <dsp:cNvSpPr/>
      </dsp:nvSpPr>
      <dsp:spPr>
        <a:xfrm>
          <a:off x="10354" y="2318644"/>
          <a:ext cx="2136114" cy="326191"/>
        </a:xfrm>
        <a:custGeom>
          <a:avLst/>
          <a:gdLst/>
          <a:ahLst/>
          <a:cxnLst/>
          <a:rect l="0" t="0" r="0" b="0"/>
          <a:pathLst>
            <a:path>
              <a:moveTo>
                <a:pt x="2136114" y="0"/>
              </a:moveTo>
              <a:lnTo>
                <a:pt x="0" y="326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1024389" y="2427718"/>
        <a:ext cx="108043" cy="108043"/>
      </dsp:txXfrm>
    </dsp:sp>
    <dsp:sp modelId="{A6EE4040-F56A-4035-B801-FB0DF8CE9468}">
      <dsp:nvSpPr>
        <dsp:cNvPr id="0" name=""/>
        <dsp:cNvSpPr/>
      </dsp:nvSpPr>
      <dsp:spPr>
        <a:xfrm>
          <a:off x="10354" y="1924754"/>
          <a:ext cx="2136114" cy="393890"/>
        </a:xfrm>
        <a:custGeom>
          <a:avLst/>
          <a:gdLst/>
          <a:ahLst/>
          <a:cxnLst/>
          <a:rect l="0" t="0" r="0" b="0"/>
          <a:pathLst>
            <a:path>
              <a:moveTo>
                <a:pt x="2136114" y="393890"/>
              </a:moveTo>
              <a:lnTo>
                <a:pt x="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1024108" y="2067396"/>
        <a:ext cx="108606" cy="108606"/>
      </dsp:txXfrm>
    </dsp:sp>
    <dsp:sp modelId="{803A53B9-0A2A-4B31-9D75-72E1A3DAEBE9}">
      <dsp:nvSpPr>
        <dsp:cNvPr id="0" name=""/>
        <dsp:cNvSpPr/>
      </dsp:nvSpPr>
      <dsp:spPr>
        <a:xfrm>
          <a:off x="10354" y="2318644"/>
          <a:ext cx="2136114" cy="1694343"/>
        </a:xfrm>
        <a:custGeom>
          <a:avLst/>
          <a:gdLst/>
          <a:ahLst/>
          <a:cxnLst/>
          <a:rect l="0" t="0" r="0" b="0"/>
          <a:pathLst>
            <a:path>
              <a:moveTo>
                <a:pt x="2136114" y="0"/>
              </a:moveTo>
              <a:lnTo>
                <a:pt x="0" y="1694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a:p>
      </dsp:txBody>
      <dsp:txXfrm>
        <a:off x="1010249" y="3097654"/>
        <a:ext cx="136324" cy="136324"/>
      </dsp:txXfrm>
    </dsp:sp>
    <dsp:sp modelId="{C14CE196-C57D-4A38-99CB-42B4F65C8883}">
      <dsp:nvSpPr>
        <dsp:cNvPr id="0" name=""/>
        <dsp:cNvSpPr/>
      </dsp:nvSpPr>
      <dsp:spPr>
        <a:xfrm>
          <a:off x="10354" y="2318644"/>
          <a:ext cx="2136114" cy="1046266"/>
        </a:xfrm>
        <a:custGeom>
          <a:avLst/>
          <a:gdLst/>
          <a:ahLst/>
          <a:cxnLst/>
          <a:rect l="0" t="0" r="0" b="0"/>
          <a:pathLst>
            <a:path>
              <a:moveTo>
                <a:pt x="2136114" y="0"/>
              </a:moveTo>
              <a:lnTo>
                <a:pt x="0" y="10462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1018947" y="2782313"/>
        <a:ext cx="118929" cy="118929"/>
      </dsp:txXfrm>
    </dsp:sp>
    <dsp:sp modelId="{0B121CC4-D18A-47D8-A9BF-DCDCD4D6FF5D}">
      <dsp:nvSpPr>
        <dsp:cNvPr id="0" name=""/>
        <dsp:cNvSpPr/>
      </dsp:nvSpPr>
      <dsp:spPr>
        <a:xfrm>
          <a:off x="10354" y="1204672"/>
          <a:ext cx="2136114" cy="1113972"/>
        </a:xfrm>
        <a:custGeom>
          <a:avLst/>
          <a:gdLst/>
          <a:ahLst/>
          <a:cxnLst/>
          <a:rect l="0" t="0" r="0" b="0"/>
          <a:pathLst>
            <a:path>
              <a:moveTo>
                <a:pt x="2136114" y="1113972"/>
              </a:moveTo>
              <a:lnTo>
                <a:pt x="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1018183" y="1701430"/>
        <a:ext cx="120456" cy="120456"/>
      </dsp:txXfrm>
    </dsp:sp>
    <dsp:sp modelId="{4CE59168-A2DF-4D6E-B506-034B26A5D296}">
      <dsp:nvSpPr>
        <dsp:cNvPr id="0" name=""/>
        <dsp:cNvSpPr/>
      </dsp:nvSpPr>
      <dsp:spPr>
        <a:xfrm>
          <a:off x="10354" y="484596"/>
          <a:ext cx="2136114" cy="1834048"/>
        </a:xfrm>
        <a:custGeom>
          <a:avLst/>
          <a:gdLst/>
          <a:ahLst/>
          <a:cxnLst/>
          <a:rect l="0" t="0" r="0" b="0"/>
          <a:pathLst>
            <a:path>
              <a:moveTo>
                <a:pt x="2136114" y="1834048"/>
              </a:moveTo>
              <a:lnTo>
                <a:pt x="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1008025" y="1331234"/>
        <a:ext cx="140772" cy="140772"/>
      </dsp:txXfrm>
    </dsp:sp>
    <dsp:sp modelId="{1D863495-9C66-4980-ABCC-C82E642FF1CD}">
      <dsp:nvSpPr>
        <dsp:cNvPr id="0" name=""/>
        <dsp:cNvSpPr/>
      </dsp:nvSpPr>
      <dsp:spPr>
        <a:xfrm rot="16200000">
          <a:off x="192504" y="2006667"/>
          <a:ext cx="3283975" cy="6239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kern="1200" dirty="0" smtClean="0"/>
            <a:t>Предприятия </a:t>
          </a:r>
          <a:endParaRPr lang="ru-RU" sz="4000" kern="1200" dirty="0"/>
        </a:p>
      </dsp:txBody>
      <dsp:txXfrm>
        <a:off x="192504" y="2006667"/>
        <a:ext cx="3283975" cy="623955"/>
      </dsp:txXfrm>
    </dsp:sp>
    <dsp:sp modelId="{45B020CE-DE30-465C-AE66-0F0B0999ED09}">
      <dsp:nvSpPr>
        <dsp:cNvPr id="0" name=""/>
        <dsp:cNvSpPr/>
      </dsp:nvSpPr>
      <dsp:spPr>
        <a:xfrm>
          <a:off x="10354" y="172619"/>
          <a:ext cx="1331623" cy="6239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МЯСО</a:t>
          </a:r>
          <a:endParaRPr lang="ru-RU" sz="1800" kern="1200" dirty="0"/>
        </a:p>
      </dsp:txBody>
      <dsp:txXfrm>
        <a:off x="10354" y="172619"/>
        <a:ext cx="1331623" cy="623955"/>
      </dsp:txXfrm>
    </dsp:sp>
    <dsp:sp modelId="{B2729B89-70F7-4D45-9FE4-72C2EB45256F}">
      <dsp:nvSpPr>
        <dsp:cNvPr id="0" name=""/>
        <dsp:cNvSpPr/>
      </dsp:nvSpPr>
      <dsp:spPr>
        <a:xfrm>
          <a:off x="10354" y="892694"/>
          <a:ext cx="1331623" cy="6239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МОЛОКО</a:t>
          </a:r>
          <a:endParaRPr lang="ru-RU" sz="1800" kern="1200" dirty="0"/>
        </a:p>
      </dsp:txBody>
      <dsp:txXfrm>
        <a:off x="10354" y="892694"/>
        <a:ext cx="1331623" cy="623955"/>
      </dsp:txXfrm>
    </dsp:sp>
    <dsp:sp modelId="{BBD70FEB-B726-4A3B-A3DB-1087435A477E}">
      <dsp:nvSpPr>
        <dsp:cNvPr id="0" name=""/>
        <dsp:cNvSpPr/>
      </dsp:nvSpPr>
      <dsp:spPr>
        <a:xfrm>
          <a:off x="10354" y="3052933"/>
          <a:ext cx="1331623" cy="6239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МЕД</a:t>
          </a:r>
          <a:endParaRPr lang="ru-RU" sz="1800" kern="1200" dirty="0"/>
        </a:p>
      </dsp:txBody>
      <dsp:txXfrm>
        <a:off x="10354" y="3052933"/>
        <a:ext cx="1331623" cy="623955"/>
      </dsp:txXfrm>
    </dsp:sp>
    <dsp:sp modelId="{5128FFB6-F227-4C4E-935B-794C7AE6FA8A}">
      <dsp:nvSpPr>
        <dsp:cNvPr id="0" name=""/>
        <dsp:cNvSpPr/>
      </dsp:nvSpPr>
      <dsp:spPr>
        <a:xfrm>
          <a:off x="10354" y="3701011"/>
          <a:ext cx="1265805" cy="6239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ГОТОВАЯ ПРОДУКЦИЯ</a:t>
          </a:r>
          <a:endParaRPr lang="ru-RU" sz="1800" kern="1200" dirty="0"/>
        </a:p>
      </dsp:txBody>
      <dsp:txXfrm>
        <a:off x="10354" y="3701011"/>
        <a:ext cx="1265805" cy="623955"/>
      </dsp:txXfrm>
    </dsp:sp>
    <dsp:sp modelId="{94A772AD-E9FF-4954-B430-94F24DC23E5C}">
      <dsp:nvSpPr>
        <dsp:cNvPr id="0" name=""/>
        <dsp:cNvSpPr/>
      </dsp:nvSpPr>
      <dsp:spPr>
        <a:xfrm>
          <a:off x="10354" y="1612776"/>
          <a:ext cx="1289832" cy="6239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ЯЙЦО</a:t>
          </a:r>
          <a:endParaRPr lang="ru-RU" sz="1800" kern="1200" dirty="0"/>
        </a:p>
      </dsp:txBody>
      <dsp:txXfrm>
        <a:off x="10354" y="1612776"/>
        <a:ext cx="1289832" cy="623955"/>
      </dsp:txXfrm>
    </dsp:sp>
    <dsp:sp modelId="{82CE1AA7-9C4D-4709-912B-84CA1E10591C}">
      <dsp:nvSpPr>
        <dsp:cNvPr id="0" name=""/>
        <dsp:cNvSpPr/>
      </dsp:nvSpPr>
      <dsp:spPr>
        <a:xfrm>
          <a:off x="10354" y="2332858"/>
          <a:ext cx="1331623" cy="6239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РЫБА</a:t>
          </a:r>
          <a:endParaRPr lang="ru-RU" sz="1800" kern="1200" dirty="0"/>
        </a:p>
      </dsp:txBody>
      <dsp:txXfrm>
        <a:off x="10354" y="2332858"/>
        <a:ext cx="1331623" cy="623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9E36C-9640-4677-81A3-5C310AEEBF48}">
      <dsp:nvSpPr>
        <dsp:cNvPr id="0" name=""/>
        <dsp:cNvSpPr/>
      </dsp:nvSpPr>
      <dsp:spPr>
        <a:xfrm>
          <a:off x="5557004" y="2507964"/>
          <a:ext cx="107551" cy="1592437"/>
        </a:xfrm>
        <a:custGeom>
          <a:avLst/>
          <a:gdLst/>
          <a:ahLst/>
          <a:cxnLst/>
          <a:rect l="0" t="0" r="0" b="0"/>
          <a:pathLst>
            <a:path>
              <a:moveTo>
                <a:pt x="0" y="0"/>
              </a:moveTo>
              <a:lnTo>
                <a:pt x="53775" y="0"/>
              </a:lnTo>
              <a:lnTo>
                <a:pt x="53775" y="1592437"/>
              </a:lnTo>
              <a:lnTo>
                <a:pt x="107551" y="15924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70878" y="3264281"/>
        <a:ext cx="79803" cy="79803"/>
      </dsp:txXfrm>
    </dsp:sp>
    <dsp:sp modelId="{68A06748-00DC-4B4E-B493-FFD61001A93F}">
      <dsp:nvSpPr>
        <dsp:cNvPr id="0" name=""/>
        <dsp:cNvSpPr/>
      </dsp:nvSpPr>
      <dsp:spPr>
        <a:xfrm>
          <a:off x="5511284" y="2507964"/>
          <a:ext cx="91440" cy="651343"/>
        </a:xfrm>
        <a:custGeom>
          <a:avLst/>
          <a:gdLst/>
          <a:ahLst/>
          <a:cxnLst/>
          <a:rect l="0" t="0" r="0" b="0"/>
          <a:pathLst>
            <a:path>
              <a:moveTo>
                <a:pt x="45720" y="0"/>
              </a:moveTo>
              <a:lnTo>
                <a:pt x="84927" y="0"/>
              </a:lnTo>
              <a:lnTo>
                <a:pt x="84927" y="651343"/>
              </a:lnTo>
              <a:lnTo>
                <a:pt x="124134" y="651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40603" y="2817235"/>
        <a:ext cx="32802" cy="32802"/>
      </dsp:txXfrm>
    </dsp:sp>
    <dsp:sp modelId="{0705F2FE-771A-4E36-B010-8FC279D37246}">
      <dsp:nvSpPr>
        <dsp:cNvPr id="0" name=""/>
        <dsp:cNvSpPr/>
      </dsp:nvSpPr>
      <dsp:spPr>
        <a:xfrm>
          <a:off x="5511284" y="2260162"/>
          <a:ext cx="91440" cy="247801"/>
        </a:xfrm>
        <a:custGeom>
          <a:avLst/>
          <a:gdLst/>
          <a:ahLst/>
          <a:cxnLst/>
          <a:rect l="0" t="0" r="0" b="0"/>
          <a:pathLst>
            <a:path>
              <a:moveTo>
                <a:pt x="45720" y="247801"/>
              </a:moveTo>
              <a:lnTo>
                <a:pt x="78435" y="247801"/>
              </a:lnTo>
              <a:lnTo>
                <a:pt x="78435" y="0"/>
              </a:lnTo>
              <a:lnTo>
                <a:pt x="11115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50597" y="2377656"/>
        <a:ext cx="12814" cy="12814"/>
      </dsp:txXfrm>
    </dsp:sp>
    <dsp:sp modelId="{2418DFAA-B360-46FE-86FC-7A031DABAAB8}">
      <dsp:nvSpPr>
        <dsp:cNvPr id="0" name=""/>
        <dsp:cNvSpPr/>
      </dsp:nvSpPr>
      <dsp:spPr>
        <a:xfrm>
          <a:off x="5557004" y="1293295"/>
          <a:ext cx="91802" cy="1214669"/>
        </a:xfrm>
        <a:custGeom>
          <a:avLst/>
          <a:gdLst/>
          <a:ahLst/>
          <a:cxnLst/>
          <a:rect l="0" t="0" r="0" b="0"/>
          <a:pathLst>
            <a:path>
              <a:moveTo>
                <a:pt x="0" y="1214669"/>
              </a:moveTo>
              <a:lnTo>
                <a:pt x="45901" y="1214669"/>
              </a:lnTo>
              <a:lnTo>
                <a:pt x="45901" y="0"/>
              </a:lnTo>
              <a:lnTo>
                <a:pt x="9180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72452" y="1870176"/>
        <a:ext cx="60906" cy="60906"/>
      </dsp:txXfrm>
    </dsp:sp>
    <dsp:sp modelId="{A58B4862-41E4-42EC-B737-7605C6F4D9EC}">
      <dsp:nvSpPr>
        <dsp:cNvPr id="0" name=""/>
        <dsp:cNvSpPr/>
      </dsp:nvSpPr>
      <dsp:spPr>
        <a:xfrm>
          <a:off x="5511284" y="464669"/>
          <a:ext cx="91440" cy="2043294"/>
        </a:xfrm>
        <a:custGeom>
          <a:avLst/>
          <a:gdLst/>
          <a:ahLst/>
          <a:cxnLst/>
          <a:rect l="0" t="0" r="0" b="0"/>
          <a:pathLst>
            <a:path>
              <a:moveTo>
                <a:pt x="45720" y="2043294"/>
              </a:moveTo>
              <a:lnTo>
                <a:pt x="79553" y="2043294"/>
              </a:lnTo>
              <a:lnTo>
                <a:pt x="79553" y="0"/>
              </a:lnTo>
              <a:lnTo>
                <a:pt x="11338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5505894" y="1435206"/>
        <a:ext cx="102220" cy="102220"/>
      </dsp:txXfrm>
    </dsp:sp>
    <dsp:sp modelId="{154908D3-2CB8-4681-AE04-3F9D77B1DF26}">
      <dsp:nvSpPr>
        <dsp:cNvPr id="0" name=""/>
        <dsp:cNvSpPr/>
      </dsp:nvSpPr>
      <dsp:spPr>
        <a:xfrm rot="16200000">
          <a:off x="3486262" y="2105726"/>
          <a:ext cx="3337007" cy="8044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ru-RU" sz="5200" kern="1200" dirty="0" smtClean="0"/>
            <a:t>Контроль </a:t>
          </a:r>
          <a:endParaRPr lang="ru-RU" sz="5200" kern="1200" dirty="0"/>
        </a:p>
      </dsp:txBody>
      <dsp:txXfrm>
        <a:off x="3486262" y="2105726"/>
        <a:ext cx="3337007" cy="804476"/>
      </dsp:txXfrm>
    </dsp:sp>
    <dsp:sp modelId="{D314DB7E-8023-49BF-AD52-A6B482F740DF}">
      <dsp:nvSpPr>
        <dsp:cNvPr id="0" name=""/>
        <dsp:cNvSpPr/>
      </dsp:nvSpPr>
      <dsp:spPr>
        <a:xfrm>
          <a:off x="5624671" y="90662"/>
          <a:ext cx="1743808" cy="7480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Общественный контроль</a:t>
          </a:r>
          <a:endParaRPr lang="ru-RU" sz="1600" kern="1200" dirty="0"/>
        </a:p>
      </dsp:txBody>
      <dsp:txXfrm>
        <a:off x="5624671" y="90662"/>
        <a:ext cx="1743808" cy="748015"/>
      </dsp:txXfrm>
    </dsp:sp>
    <dsp:sp modelId="{F28A60CC-7236-4244-B6CF-A7FB61F08CF0}">
      <dsp:nvSpPr>
        <dsp:cNvPr id="0" name=""/>
        <dsp:cNvSpPr/>
      </dsp:nvSpPr>
      <dsp:spPr>
        <a:xfrm>
          <a:off x="5648807" y="983761"/>
          <a:ext cx="1719672" cy="6190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err="1" smtClean="0"/>
            <a:t>Россельхознадзор</a:t>
          </a:r>
          <a:endParaRPr lang="ru-RU" sz="1600" kern="1200" dirty="0"/>
        </a:p>
      </dsp:txBody>
      <dsp:txXfrm>
        <a:off x="5648807" y="983761"/>
        <a:ext cx="1719672" cy="619068"/>
      </dsp:txXfrm>
    </dsp:sp>
    <dsp:sp modelId="{4BC80A01-0C04-4BF0-A755-B881D4BE7EB4}">
      <dsp:nvSpPr>
        <dsp:cNvPr id="0" name=""/>
        <dsp:cNvSpPr/>
      </dsp:nvSpPr>
      <dsp:spPr>
        <a:xfrm>
          <a:off x="5622435" y="1955027"/>
          <a:ext cx="1746044" cy="6102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 </a:t>
          </a:r>
          <a:r>
            <a:rPr lang="ru-RU" sz="1600" kern="1200" dirty="0" err="1" smtClean="0"/>
            <a:t>Роспотребнадзор</a:t>
          </a:r>
          <a:endParaRPr lang="ru-RU" sz="1600" kern="1200" dirty="0"/>
        </a:p>
      </dsp:txBody>
      <dsp:txXfrm>
        <a:off x="5622435" y="1955027"/>
        <a:ext cx="1746044" cy="610270"/>
      </dsp:txXfrm>
    </dsp:sp>
    <dsp:sp modelId="{7DFF38AE-29F8-4B8E-ABD6-E1233F272AAE}">
      <dsp:nvSpPr>
        <dsp:cNvPr id="0" name=""/>
        <dsp:cNvSpPr/>
      </dsp:nvSpPr>
      <dsp:spPr>
        <a:xfrm>
          <a:off x="5635419" y="2835682"/>
          <a:ext cx="1733060" cy="6472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err="1" smtClean="0"/>
            <a:t>Роскачество</a:t>
          </a:r>
          <a:endParaRPr lang="ru-RU" sz="1600" kern="1200" dirty="0"/>
        </a:p>
      </dsp:txBody>
      <dsp:txXfrm>
        <a:off x="5635419" y="2835682"/>
        <a:ext cx="1733060" cy="647251"/>
      </dsp:txXfrm>
    </dsp:sp>
    <dsp:sp modelId="{7C3E2566-41FB-42B8-B4FF-3EC39A1D13E7}">
      <dsp:nvSpPr>
        <dsp:cNvPr id="0" name=""/>
        <dsp:cNvSpPr/>
      </dsp:nvSpPr>
      <dsp:spPr>
        <a:xfrm>
          <a:off x="5664555" y="3720532"/>
          <a:ext cx="1703924" cy="7597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dirty="0" smtClean="0"/>
            <a:t>Управление ветеринарии</a:t>
          </a:r>
        </a:p>
        <a:p>
          <a:pPr lvl="0" algn="ctr" defTabSz="755650">
            <a:lnSpc>
              <a:spcPct val="90000"/>
            </a:lnSpc>
            <a:spcBef>
              <a:spcPct val="0"/>
            </a:spcBef>
            <a:spcAft>
              <a:spcPct val="35000"/>
            </a:spcAft>
          </a:pPr>
          <a:endParaRPr lang="ru-RU" sz="1600" kern="1200" dirty="0"/>
        </a:p>
      </dsp:txBody>
      <dsp:txXfrm>
        <a:off x="5664555" y="3720532"/>
        <a:ext cx="1703924" cy="759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B4D83-6E15-43A4-8F05-CE4633A9A316}">
      <dsp:nvSpPr>
        <dsp:cNvPr id="0" name=""/>
        <dsp:cNvSpPr/>
      </dsp:nvSpPr>
      <dsp:spPr>
        <a:xfrm>
          <a:off x="2406323" y="0"/>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C2FE4-AA96-4812-8F81-C97BB887A1CB}">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b="1" kern="1200" dirty="0">
            <a:solidFill>
              <a:schemeClr val="accent1"/>
            </a:solidFill>
          </a:endParaRPr>
        </a:p>
      </dsp:txBody>
      <dsp:txXfrm>
        <a:off x="2773960" y="706323"/>
        <a:ext cx="1086973" cy="543356"/>
      </dsp:txXfrm>
    </dsp:sp>
    <dsp:sp modelId="{360E0AB5-0B42-4E0C-AA45-D9943FBCD94F}">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A8FC3-3758-4ABA-857F-233DF5E9F918}">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b="1" kern="1200" dirty="0" smtClean="0">
              <a:solidFill>
                <a:schemeClr val="accent1"/>
              </a:solidFill>
            </a:rPr>
            <a:t>СКАМП</a:t>
          </a:r>
          <a:endParaRPr lang="ru-RU" sz="2500" b="1" kern="1200" dirty="0">
            <a:solidFill>
              <a:schemeClr val="accent1"/>
            </a:solidFill>
          </a:endParaRPr>
        </a:p>
      </dsp:txBody>
      <dsp:txXfrm>
        <a:off x="2232861" y="1836927"/>
        <a:ext cx="1086973" cy="543356"/>
      </dsp:txXfrm>
    </dsp:sp>
    <dsp:sp modelId="{4CA9554E-3B88-4DED-9FA7-DF938C7A5BD2}">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E3613-9851-4AC1-BF35-296CEE684F0A}">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CC4F7C81-5861-401B-9E5D-CA88A7B07121}" type="datetimeFigureOut">
              <a:rPr lang="ru-RU" smtClean="0"/>
              <a:pPr/>
              <a:t>20.12.2017</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D7EF2646-43F3-405B-A4AA-07F700800A7B}" type="slidenum">
              <a:rPr lang="ru-RU" smtClean="0"/>
              <a:pPr/>
              <a:t>‹#›</a:t>
            </a:fld>
            <a:endParaRPr lang="ru-RU"/>
          </a:p>
        </p:txBody>
      </p:sp>
    </p:spTree>
    <p:extLst>
      <p:ext uri="{BB962C8B-B14F-4D97-AF65-F5344CB8AC3E}">
        <p14:creationId xmlns:p14="http://schemas.microsoft.com/office/powerpoint/2010/main" val="353553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100" dirty="0"/>
              <a:t>По данным Всемирной организации здравоохранения объём используемых в ветеринарии антибиотиков для продуктивных животных, птицы и </a:t>
            </a:r>
            <a:r>
              <a:rPr lang="ru-RU" sz="1100" dirty="0" err="1"/>
              <a:t>аквакультуры</a:t>
            </a:r>
            <a:r>
              <a:rPr lang="ru-RU" sz="1100" dirty="0"/>
              <a:t> на сегодняшний день более чем в 2 раза превышает объём лекарственных средств, применяемых в медицине, что ведёт к накоплению остатков ветеринарных препаратов в продуктах животноводства и рыбоводства. </a:t>
            </a:r>
            <a:endParaRPr lang="ru-RU" dirty="0"/>
          </a:p>
        </p:txBody>
      </p:sp>
      <p:sp>
        <p:nvSpPr>
          <p:cNvPr id="4" name="Номер слайда 3"/>
          <p:cNvSpPr>
            <a:spLocks noGrp="1"/>
          </p:cNvSpPr>
          <p:nvPr>
            <p:ph type="sldNum" sz="quarter" idx="10"/>
          </p:nvPr>
        </p:nvSpPr>
        <p:spPr/>
        <p:txBody>
          <a:bodyPr/>
          <a:lstStyle/>
          <a:p>
            <a:fld id="{C9EE0BF3-9AAC-4AC2-87B9-86447A252053}" type="slidenum">
              <a:rPr lang="ru-RU" smtClean="0"/>
              <a:pPr/>
              <a:t>4</a:t>
            </a:fld>
            <a:endParaRPr lang="ru-RU"/>
          </a:p>
        </p:txBody>
      </p:sp>
    </p:spTree>
    <p:extLst>
      <p:ext uri="{BB962C8B-B14F-4D97-AF65-F5344CB8AC3E}">
        <p14:creationId xmlns:p14="http://schemas.microsoft.com/office/powerpoint/2010/main" val="230507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 сульфаниламидов</a:t>
            </a:r>
            <a:r>
              <a:rPr lang="ru-RU" baseline="0" dirty="0" smtClean="0"/>
              <a:t> сумма остатков ВСЕХ сульфаниламидов не должна превышать 0,1. У </a:t>
            </a:r>
            <a:r>
              <a:rPr lang="ru-RU" baseline="0" dirty="0" err="1" smtClean="0"/>
              <a:t>флорфеникола</a:t>
            </a:r>
            <a:r>
              <a:rPr lang="ru-RU" baseline="0" dirty="0" smtClean="0"/>
              <a:t> сумма остатков </a:t>
            </a:r>
            <a:r>
              <a:rPr lang="ru-RU" baseline="0" dirty="0" err="1" smtClean="0"/>
              <a:t>флорфеникола</a:t>
            </a:r>
            <a:r>
              <a:rPr lang="ru-RU" baseline="0" dirty="0" smtClean="0"/>
              <a:t> и его метаболитов не должна превышать 0,2</a:t>
            </a:r>
            <a:endParaRPr lang="ru-RU" dirty="0"/>
          </a:p>
        </p:txBody>
      </p:sp>
      <p:sp>
        <p:nvSpPr>
          <p:cNvPr id="4" name="Номер слайда 3"/>
          <p:cNvSpPr>
            <a:spLocks noGrp="1"/>
          </p:cNvSpPr>
          <p:nvPr>
            <p:ph type="sldNum" sz="quarter" idx="10"/>
          </p:nvPr>
        </p:nvSpPr>
        <p:spPr/>
        <p:txBody>
          <a:bodyPr/>
          <a:lstStyle/>
          <a:p>
            <a:fld id="{C9EE0BF3-9AAC-4AC2-87B9-86447A252053}" type="slidenum">
              <a:rPr lang="ru-RU" smtClean="0"/>
              <a:pPr/>
              <a:t>7</a:t>
            </a:fld>
            <a:endParaRPr lang="ru-RU"/>
          </a:p>
        </p:txBody>
      </p:sp>
    </p:spTree>
    <p:extLst>
      <p:ext uri="{BB962C8B-B14F-4D97-AF65-F5344CB8AC3E}">
        <p14:creationId xmlns:p14="http://schemas.microsoft.com/office/powerpoint/2010/main" val="301430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541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409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764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553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555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562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067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876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6625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884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167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8FA7E-6B70-41BF-9CD5-987BD306CDC8}" type="datetimeFigureOut">
              <a:rPr lang="ru-RU" smtClean="0">
                <a:solidFill>
                  <a:prstClr val="black">
                    <a:tint val="75000"/>
                  </a:prstClr>
                </a:solidFill>
              </a:rPr>
              <a:pPr/>
              <a:t>20.12.2017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55AB8-61FB-420C-8E77-BCD398A218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22464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svps.ru/fsvps/news/vet2013/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Data" Target="../diagrams/data4.xml"/><Relationship Id="rId18" Type="http://schemas.openxmlformats.org/officeDocument/2006/relationships/image" Target="../media/image22.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17" Type="http://schemas.microsoft.com/office/2007/relationships/diagramDrawing" Target="../diagrams/drawing4.xml"/><Relationship Id="rId2" Type="http://schemas.openxmlformats.org/officeDocument/2006/relationships/diagramData" Target="../diagrams/data2.xml"/><Relationship Id="rId16" Type="http://schemas.openxmlformats.org/officeDocument/2006/relationships/diagramColors" Target="../diagrams/colors4.xml"/><Relationship Id="rId20"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QuickStyle" Target="../diagrams/quickStyle4.xml"/><Relationship Id="rId10" Type="http://schemas.openxmlformats.org/officeDocument/2006/relationships/diagramColors" Target="../diagrams/colors3.xml"/><Relationship Id="rId19" Type="http://schemas.openxmlformats.org/officeDocument/2006/relationships/image" Target="../media/image23.png"/><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x.doi.org/10.1016/j.chom.2017.10.02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62500" lnSpcReduction="20000"/>
          </a:bodyPr>
          <a:lstStyle/>
          <a:p>
            <a:pPr marL="0" indent="0" algn="ctr">
              <a:buNone/>
            </a:pPr>
            <a:endParaRPr lang="ru-RU" sz="3300" b="1" cap="all" dirty="0" smtClean="0">
              <a:solidFill>
                <a:srgbClr val="800000"/>
              </a:solidFill>
            </a:endParaRPr>
          </a:p>
          <a:p>
            <a:pPr marL="0" indent="0" algn="ctr">
              <a:buNone/>
            </a:pPr>
            <a:r>
              <a:rPr lang="ru-RU" sz="3800" b="1" cap="all" dirty="0" smtClean="0">
                <a:solidFill>
                  <a:srgbClr val="800000"/>
                </a:solidFill>
              </a:rPr>
              <a:t>Поиск </a:t>
            </a:r>
            <a:r>
              <a:rPr lang="ru-RU" sz="3800" b="1" cap="all" dirty="0">
                <a:solidFill>
                  <a:srgbClr val="800000"/>
                </a:solidFill>
              </a:rPr>
              <a:t>взаимосвязей между применением антимикробных препаратов в ветеринарии и возникновением антибиотикорезистентности в гуманной медицине</a:t>
            </a:r>
            <a:endParaRPr lang="en-US" sz="3800" b="1" cap="all" dirty="0">
              <a:solidFill>
                <a:srgbClr val="800000"/>
              </a:solidFill>
            </a:endParaRPr>
          </a:p>
          <a:p>
            <a:pPr marL="0" indent="0" algn="ctr">
              <a:buNone/>
            </a:pPr>
            <a:endParaRPr lang="en-US" sz="2800" b="1" i="1" dirty="0" smtClean="0">
              <a:solidFill>
                <a:srgbClr val="800000"/>
              </a:solidFill>
            </a:endParaRPr>
          </a:p>
          <a:p>
            <a:pPr marL="0" indent="0" algn="ctr">
              <a:buNone/>
            </a:pPr>
            <a:r>
              <a:rPr lang="ru-RU" sz="2800" b="1" i="1" dirty="0" smtClean="0">
                <a:solidFill>
                  <a:srgbClr val="800000"/>
                </a:solidFill>
              </a:rPr>
              <a:t>Щепеткина </a:t>
            </a:r>
            <a:r>
              <a:rPr lang="ru-RU" sz="2800" b="1" i="1" dirty="0">
                <a:solidFill>
                  <a:srgbClr val="800000"/>
                </a:solidFill>
              </a:rPr>
              <a:t>Светлана Владимировна </a:t>
            </a:r>
            <a:br>
              <a:rPr lang="ru-RU" sz="2800" b="1" i="1" dirty="0">
                <a:solidFill>
                  <a:srgbClr val="800000"/>
                </a:solidFill>
              </a:rPr>
            </a:br>
            <a:r>
              <a:rPr lang="ru-RU" sz="1800" dirty="0">
                <a:solidFill>
                  <a:srgbClr val="800000"/>
                </a:solidFill>
              </a:rPr>
              <a:t>старший научный сотрудник </a:t>
            </a:r>
            <a:br>
              <a:rPr lang="ru-RU" sz="1800" dirty="0">
                <a:solidFill>
                  <a:srgbClr val="800000"/>
                </a:solidFill>
              </a:rPr>
            </a:br>
            <a:r>
              <a:rPr lang="ru-RU" sz="1800" dirty="0">
                <a:solidFill>
                  <a:srgbClr val="800000"/>
                </a:solidFill>
              </a:rPr>
              <a:t>Федерального государственного бюджетного научного учреждения</a:t>
            </a:r>
            <a:br>
              <a:rPr lang="ru-RU" sz="1800" dirty="0">
                <a:solidFill>
                  <a:srgbClr val="800000"/>
                </a:solidFill>
              </a:rPr>
            </a:br>
            <a:r>
              <a:rPr lang="ru-RU" sz="1800" dirty="0">
                <a:solidFill>
                  <a:srgbClr val="800000"/>
                </a:solidFill>
              </a:rPr>
              <a:t>Всероссийский научно-Исследовательский институт генетики и разведения животных</a:t>
            </a:r>
            <a:br>
              <a:rPr lang="ru-RU" sz="1800" dirty="0">
                <a:solidFill>
                  <a:srgbClr val="800000"/>
                </a:solidFill>
              </a:rPr>
            </a:br>
            <a:r>
              <a:rPr lang="ru-RU" sz="1800" dirty="0" smtClean="0">
                <a:solidFill>
                  <a:srgbClr val="800000"/>
                </a:solidFill>
              </a:rPr>
              <a:t>основатель и генеральный </a:t>
            </a:r>
            <a:r>
              <a:rPr lang="ru-RU" sz="1800" dirty="0">
                <a:solidFill>
                  <a:srgbClr val="800000"/>
                </a:solidFill>
              </a:rPr>
              <a:t>директор ГК ЗДОРОВЬЕ ЖИВОТНЫХ</a:t>
            </a:r>
            <a:br>
              <a:rPr lang="ru-RU" sz="1800" dirty="0">
                <a:solidFill>
                  <a:srgbClr val="800000"/>
                </a:solidFill>
              </a:rPr>
            </a:br>
            <a:r>
              <a:rPr lang="ru-RU" sz="1800" dirty="0">
                <a:solidFill>
                  <a:srgbClr val="800000"/>
                </a:solidFill>
              </a:rPr>
              <a:t>член Союза Ученых </a:t>
            </a:r>
            <a:r>
              <a:rPr lang="ru-RU" sz="1800" dirty="0" smtClean="0">
                <a:solidFill>
                  <a:srgbClr val="800000"/>
                </a:solidFill>
              </a:rPr>
              <a:t>Санкт-Петербурга</a:t>
            </a:r>
          </a:p>
          <a:p>
            <a:pPr marL="0" indent="0" algn="ctr">
              <a:buNone/>
            </a:pPr>
            <a:r>
              <a:rPr lang="ru-RU" sz="1800" dirty="0" smtClean="0">
                <a:solidFill>
                  <a:srgbClr val="800000"/>
                </a:solidFill>
              </a:rPr>
              <a:t>Всероссийской Научной Ассоциации по Птицеводству</a:t>
            </a:r>
          </a:p>
          <a:p>
            <a:pPr marL="0" indent="0" algn="ctr">
              <a:buNone/>
            </a:pPr>
            <a:r>
              <a:rPr lang="ru-RU" sz="1800" dirty="0" smtClean="0">
                <a:solidFill>
                  <a:srgbClr val="800000"/>
                </a:solidFill>
              </a:rPr>
              <a:t>Международной общественной организации </a:t>
            </a:r>
            <a:r>
              <a:rPr lang="en-US" sz="1800" dirty="0" smtClean="0">
                <a:solidFill>
                  <a:srgbClr val="800000"/>
                </a:solidFill>
              </a:rPr>
              <a:t>National Mastitis Council</a:t>
            </a:r>
            <a:r>
              <a:rPr lang="ru-RU" sz="1800" dirty="0">
                <a:solidFill>
                  <a:srgbClr val="800000"/>
                </a:solidFill>
              </a:rPr>
              <a:t/>
            </a:r>
            <a:br>
              <a:rPr lang="ru-RU" sz="1800" dirty="0">
                <a:solidFill>
                  <a:srgbClr val="800000"/>
                </a:solidFill>
              </a:rPr>
            </a:br>
            <a:r>
              <a:rPr lang="ru-RU" sz="1800" dirty="0">
                <a:solidFill>
                  <a:srgbClr val="800000"/>
                </a:solidFill>
              </a:rPr>
              <a:t>кандидат ветеринарных </a:t>
            </a:r>
            <a:r>
              <a:rPr lang="ru-RU" sz="1800" dirty="0" smtClean="0">
                <a:solidFill>
                  <a:srgbClr val="800000"/>
                </a:solidFill>
              </a:rPr>
              <a:t>наук</a:t>
            </a:r>
          </a:p>
          <a:p>
            <a:pPr marL="0" indent="0" algn="ctr">
              <a:buNone/>
            </a:pPr>
            <a:endParaRPr lang="ru-RU" sz="1800" dirty="0" smtClean="0">
              <a:solidFill>
                <a:srgbClr val="800000"/>
              </a:solidFill>
            </a:endParaRPr>
          </a:p>
          <a:p>
            <a:pPr marL="0" indent="0" algn="ctr">
              <a:buNone/>
            </a:pPr>
            <a:r>
              <a:rPr lang="ru-RU" sz="1800" cap="all" dirty="0">
                <a:solidFill>
                  <a:srgbClr val="800000"/>
                </a:solidFill>
              </a:rPr>
              <a:t>Ежегодное собрание Ассоциации клинических фармакологов Санкт-Петербурга</a:t>
            </a:r>
          </a:p>
          <a:p>
            <a:pPr marL="0" indent="0" algn="ctr">
              <a:buNone/>
            </a:pPr>
            <a:r>
              <a:rPr lang="ru-RU" sz="1800" cap="all" dirty="0" smtClean="0">
                <a:solidFill>
                  <a:srgbClr val="800000"/>
                </a:solidFill>
              </a:rPr>
              <a:t>Научно-практическая </a:t>
            </a:r>
            <a:r>
              <a:rPr lang="ru-RU" sz="1800" cap="all" dirty="0">
                <a:solidFill>
                  <a:srgbClr val="800000"/>
                </a:solidFill>
              </a:rPr>
              <a:t>конференция </a:t>
            </a:r>
          </a:p>
          <a:p>
            <a:pPr marL="0" indent="0" algn="ctr">
              <a:buNone/>
            </a:pPr>
            <a:r>
              <a:rPr lang="ru-RU" sz="1800" cap="all" dirty="0" smtClean="0">
                <a:solidFill>
                  <a:srgbClr val="800000"/>
                </a:solidFill>
              </a:rPr>
              <a:t>«</a:t>
            </a:r>
            <a:r>
              <a:rPr lang="ru-RU" sz="1800" cap="all" dirty="0" err="1">
                <a:solidFill>
                  <a:srgbClr val="800000"/>
                </a:solidFill>
              </a:rPr>
              <a:t>Противоинфекционная</a:t>
            </a:r>
            <a:r>
              <a:rPr lang="ru-RU" sz="1800" cap="all" dirty="0">
                <a:solidFill>
                  <a:srgbClr val="800000"/>
                </a:solidFill>
              </a:rPr>
              <a:t> терапия: современное состояние проблемы»</a:t>
            </a:r>
          </a:p>
          <a:p>
            <a:pPr marL="0" indent="0" algn="ctr">
              <a:buNone/>
            </a:pPr>
            <a:r>
              <a:rPr lang="ru-RU" sz="1800" cap="all" dirty="0" smtClean="0">
                <a:solidFill>
                  <a:srgbClr val="800000"/>
                </a:solidFill>
              </a:rPr>
              <a:t>21 декабря 2017 г.</a:t>
            </a:r>
          </a:p>
          <a:p>
            <a:pPr marL="0" indent="0" algn="ctr">
              <a:buNone/>
            </a:pPr>
            <a:endParaRPr lang="ru-RU" sz="2800" dirty="0">
              <a:solidFill>
                <a:srgbClr val="800000"/>
              </a:solidFill>
            </a:endParaRPr>
          </a:p>
          <a:p>
            <a:endParaRPr lang="ru-RU" dirty="0"/>
          </a:p>
        </p:txBody>
      </p:sp>
      <p:pic>
        <p:nvPicPr>
          <p:cNvPr id="4" name="Рисунок 3" descr="ZdorovieZhivotnyh_gerb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792088" cy="720080"/>
          </a:xfrm>
          <a:prstGeom prst="rect">
            <a:avLst/>
          </a:prstGeom>
          <a:noFill/>
          <a:ln w="9525">
            <a:noFill/>
            <a:miter lim="800000"/>
            <a:headEnd/>
            <a:tailEnd/>
          </a:ln>
        </p:spPr>
      </p:pic>
    </p:spTree>
    <p:extLst>
      <p:ext uri="{BB962C8B-B14F-4D97-AF65-F5344CB8AC3E}">
        <p14:creationId xmlns:p14="http://schemas.microsoft.com/office/powerpoint/2010/main" val="52133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589240"/>
            <a:ext cx="8229600" cy="1143000"/>
          </a:xfrm>
        </p:spPr>
        <p:txBody>
          <a:bodyPr>
            <a:normAutofit fontScale="90000"/>
          </a:bodyPr>
          <a:lstStyle/>
          <a:p>
            <a:pPr lvl="0" algn="l"/>
            <a:r>
              <a:rPr lang="ru-RU" sz="1800" dirty="0" smtClean="0">
                <a:solidFill>
                  <a:srgbClr val="800000"/>
                </a:solidFill>
              </a:rPr>
              <a:t>Примечание: </a:t>
            </a:r>
            <a:br>
              <a:rPr lang="ru-RU" sz="1800" dirty="0" smtClean="0">
                <a:solidFill>
                  <a:srgbClr val="800000"/>
                </a:solidFill>
              </a:rPr>
            </a:br>
            <a:r>
              <a:rPr lang="ru-RU" sz="1800" dirty="0" smtClean="0">
                <a:solidFill>
                  <a:srgbClr val="800000"/>
                </a:solidFill>
              </a:rPr>
              <a:t>* - нет официальных данных</a:t>
            </a:r>
            <a:r>
              <a:rPr lang="ru-RU" sz="1300" dirty="0" smtClean="0">
                <a:solidFill>
                  <a:srgbClr val="800000"/>
                </a:solidFill>
              </a:rPr>
              <a:t>.</a:t>
            </a:r>
            <a:br>
              <a:rPr lang="ru-RU" sz="1300" dirty="0" smtClean="0">
                <a:solidFill>
                  <a:srgbClr val="800000"/>
                </a:solidFill>
              </a:rPr>
            </a:br>
            <a:r>
              <a:rPr lang="ru-RU" sz="1300" dirty="0" smtClean="0">
                <a:solidFill>
                  <a:srgbClr val="800000"/>
                </a:solidFill>
              </a:rPr>
              <a:t>                                                                                                                               По данным официального  сайта </a:t>
            </a:r>
            <a:r>
              <a:rPr lang="ru-RU" sz="1300" dirty="0" err="1" smtClean="0">
                <a:solidFill>
                  <a:srgbClr val="800000"/>
                </a:solidFill>
              </a:rPr>
              <a:t>Россельхознадзора</a:t>
            </a:r>
            <a:r>
              <a:rPr lang="ru-RU" sz="1300" dirty="0" smtClean="0">
                <a:solidFill>
                  <a:srgbClr val="800000"/>
                </a:solidFill>
              </a:rPr>
              <a:t>,                              </a:t>
            </a:r>
            <a:br>
              <a:rPr lang="ru-RU" sz="1300" dirty="0" smtClean="0">
                <a:solidFill>
                  <a:srgbClr val="800000"/>
                </a:solidFill>
              </a:rPr>
            </a:br>
            <a:r>
              <a:rPr lang="ru-RU" sz="1300" dirty="0" smtClean="0">
                <a:solidFill>
                  <a:srgbClr val="800000"/>
                </a:solidFill>
              </a:rPr>
              <a:t>                                                                                                                                                       </a:t>
            </a:r>
            <a:r>
              <a:rPr lang="ru-RU" sz="1300" dirty="0" smtClean="0">
                <a:solidFill>
                  <a:srgbClr val="800000"/>
                </a:solidFill>
                <a:hlinkClick r:id="rId2"/>
              </a:rPr>
              <a:t>http://www.fsvps.ru/fsvps/news/vet2013/1</a:t>
            </a:r>
            <a:endParaRPr lang="ru-RU" sz="2800" dirty="0">
              <a:solidFill>
                <a:srgbClr val="80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94362326"/>
              </p:ext>
            </p:extLst>
          </p:nvPr>
        </p:nvGraphicFramePr>
        <p:xfrm>
          <a:off x="598246" y="1772816"/>
          <a:ext cx="8229598" cy="2437307"/>
        </p:xfrm>
        <a:graphic>
          <a:graphicData uri="http://schemas.openxmlformats.org/drawingml/2006/table">
            <a:tbl>
              <a:tblPr firstRow="1" firstCol="1" bandRow="1"/>
              <a:tblGrid>
                <a:gridCol w="1205054"/>
                <a:gridCol w="912022"/>
                <a:gridCol w="1063477"/>
                <a:gridCol w="814893"/>
                <a:gridCol w="1321938"/>
                <a:gridCol w="1575460"/>
                <a:gridCol w="1336754"/>
              </a:tblGrid>
              <a:tr h="669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a:solidFill>
                            <a:srgbClr val="800000"/>
                          </a:solidFill>
                          <a:effectLst/>
                          <a:latin typeface="Times New Roman"/>
                          <a:ea typeface="Times New Roman"/>
                          <a:cs typeface="Times New Roman"/>
                        </a:rPr>
                        <a:t> </a:t>
                      </a:r>
                      <a:r>
                        <a:rPr lang="ru-RU" sz="2000" dirty="0" smtClean="0">
                          <a:solidFill>
                            <a:srgbClr val="800000"/>
                          </a:solidFill>
                          <a:effectLst/>
                          <a:latin typeface="Times New Roman"/>
                          <a:ea typeface="Times New Roman"/>
                          <a:cs typeface="Times New Roman"/>
                        </a:rPr>
                        <a:t>Страна происхождения</a:t>
                      </a:r>
                    </a:p>
                    <a:p>
                      <a:pPr algn="ctr">
                        <a:spcAft>
                          <a:spcPts val="0"/>
                        </a:spcAft>
                      </a:pPr>
                      <a:endParaRPr lang="ru-RU" sz="20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solidFill>
                            <a:srgbClr val="800000"/>
                          </a:solidFill>
                          <a:effectLst/>
                          <a:latin typeface="Times New Roman"/>
                          <a:ea typeface="Times New Roman"/>
                          <a:cs typeface="Times New Roman"/>
                        </a:rPr>
                        <a:t>Свинина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solidFill>
                            <a:srgbClr val="800000"/>
                          </a:solidFill>
                          <a:effectLst/>
                          <a:latin typeface="Times New Roman"/>
                          <a:ea typeface="Times New Roman"/>
                          <a:cs typeface="Times New Roman"/>
                        </a:rPr>
                        <a:t>Птица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a:solidFill>
                            <a:srgbClr val="800000"/>
                          </a:solidFill>
                          <a:effectLst/>
                          <a:latin typeface="Times New Roman"/>
                          <a:ea typeface="Times New Roman"/>
                          <a:cs typeface="Times New Roman"/>
                        </a:rPr>
                        <a:t>Рыба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solidFill>
                            <a:srgbClr val="800000"/>
                          </a:solidFill>
                          <a:effectLst/>
                          <a:latin typeface="Times New Roman"/>
                          <a:ea typeface="Times New Roman"/>
                          <a:cs typeface="Times New Roman"/>
                        </a:rPr>
                        <a:t>Молоко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solidFill>
                            <a:srgbClr val="800000"/>
                          </a:solidFill>
                          <a:effectLst/>
                          <a:latin typeface="Times New Roman"/>
                          <a:ea typeface="Times New Roman"/>
                          <a:cs typeface="Times New Roman"/>
                        </a:rPr>
                        <a:t>Молочные продукты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solidFill>
                            <a:srgbClr val="800000"/>
                          </a:solidFill>
                          <a:effectLst/>
                          <a:latin typeface="Times New Roman"/>
                          <a:ea typeface="Times New Roman"/>
                          <a:cs typeface="Times New Roman"/>
                        </a:rPr>
                        <a:t>Полуфабрикаты и мясная продукция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467">
                <a:tc>
                  <a:txBody>
                    <a:bodyPr/>
                    <a:lstStyle/>
                    <a:p>
                      <a:pPr algn="ctr">
                        <a:spcAft>
                          <a:spcPts val="0"/>
                        </a:spcAft>
                      </a:pPr>
                      <a:r>
                        <a:rPr lang="ru-RU" sz="2000" dirty="0">
                          <a:solidFill>
                            <a:srgbClr val="800000"/>
                          </a:solidFill>
                          <a:effectLst/>
                          <a:latin typeface="Times New Roman"/>
                          <a:ea typeface="Times New Roman"/>
                          <a:cs typeface="Times New Roman"/>
                        </a:rPr>
                        <a:t>Россия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100,00/11,84 /5,3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11,90/*/*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76,90/28,31</a:t>
                      </a:r>
                    </a:p>
                    <a:p>
                      <a:pPr algn="ctr">
                        <a:spcAft>
                          <a:spcPts val="0"/>
                        </a:spcAft>
                      </a:pPr>
                      <a:r>
                        <a:rPr lang="ru-RU" sz="1800" dirty="0">
                          <a:solidFill>
                            <a:srgbClr val="800000"/>
                          </a:solidFill>
                          <a:effectLst/>
                          <a:latin typeface="Times New Roman"/>
                          <a:ea typeface="Times New Roman"/>
                          <a:cs typeface="Times New Roman"/>
                        </a:rPr>
                        <a:t>/2,20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100,00/45,50</a:t>
                      </a:r>
                    </a:p>
                    <a:p>
                      <a:pPr algn="ctr">
                        <a:spcAft>
                          <a:spcPts val="0"/>
                        </a:spcAft>
                      </a:pPr>
                      <a:r>
                        <a:rPr lang="ru-RU" sz="1800" dirty="0">
                          <a:solidFill>
                            <a:srgbClr val="800000"/>
                          </a:solidFill>
                          <a:effectLst/>
                          <a:latin typeface="Times New Roman"/>
                          <a:ea typeface="Times New Roman"/>
                          <a:cs typeface="Times New Roman"/>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48,60/*/*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34">
                <a:tc>
                  <a:txBody>
                    <a:bodyPr/>
                    <a:lstStyle/>
                    <a:p>
                      <a:pPr algn="ctr">
                        <a:spcAft>
                          <a:spcPts val="0"/>
                        </a:spcAft>
                      </a:pPr>
                      <a:r>
                        <a:rPr lang="ru-RU" sz="2000" dirty="0">
                          <a:solidFill>
                            <a:srgbClr val="800000"/>
                          </a:solidFill>
                          <a:effectLst/>
                          <a:latin typeface="Times New Roman"/>
                          <a:ea typeface="Times New Roman"/>
                          <a:cs typeface="Times New Roman"/>
                        </a:rPr>
                        <a:t>Импорт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11,50/*/*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800000"/>
                          </a:solidFill>
                          <a:effectLst/>
                          <a:latin typeface="Times New Roman"/>
                          <a:ea typeface="Times New Roman"/>
                          <a:cs typeface="Times New Roman"/>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Рисунок 4" descr="Логотип ЗДОРОВЬЕ ЖИВОТНЫХ.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6531"/>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cap="all" dirty="0">
                <a:solidFill>
                  <a:srgbClr val="800000"/>
                </a:solidFill>
                <a:latin typeface="+mn-lt"/>
                <a:ea typeface="+mn-ea"/>
                <a:cs typeface="+mn-cs"/>
              </a:rPr>
              <a:t>Содержание АМП в продукции в процентах от количества исследованных проб, %, </a:t>
            </a:r>
          </a:p>
          <a:p>
            <a:r>
              <a:rPr lang="ru-RU" sz="2400" b="1" cap="all" dirty="0">
                <a:solidFill>
                  <a:srgbClr val="800000"/>
                </a:solidFill>
                <a:latin typeface="+mn-lt"/>
                <a:ea typeface="+mn-ea"/>
                <a:cs typeface="+mn-cs"/>
              </a:rPr>
              <a:t>(2015 / 2016 / </a:t>
            </a:r>
            <a:r>
              <a:rPr lang="en-US" sz="2400" b="1" cap="all" dirty="0">
                <a:solidFill>
                  <a:srgbClr val="800000"/>
                </a:solidFill>
                <a:latin typeface="+mn-lt"/>
                <a:ea typeface="+mn-ea"/>
                <a:cs typeface="+mn-cs"/>
              </a:rPr>
              <a:t>I</a:t>
            </a:r>
            <a:r>
              <a:rPr lang="ru-RU" sz="2400" b="1" cap="all" dirty="0">
                <a:solidFill>
                  <a:srgbClr val="800000"/>
                </a:solidFill>
                <a:latin typeface="+mn-lt"/>
                <a:ea typeface="+mn-ea"/>
                <a:cs typeface="+mn-cs"/>
              </a:rPr>
              <a:t> полугодие 2017 г.)</a:t>
            </a:r>
          </a:p>
        </p:txBody>
      </p:sp>
    </p:spTree>
    <p:extLst>
      <p:ext uri="{BB962C8B-B14F-4D97-AF65-F5344CB8AC3E}">
        <p14:creationId xmlns:p14="http://schemas.microsoft.com/office/powerpoint/2010/main" val="307780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259632" y="116632"/>
            <a:ext cx="7571184" cy="850106"/>
          </a:xfrm>
        </p:spPr>
        <p:txBody>
          <a:bodyPr>
            <a:normAutofit/>
          </a:bodyPr>
          <a:lstStyle/>
          <a:p>
            <a:r>
              <a:rPr lang="ru-RU" sz="2400" b="1" cap="all" dirty="0" smtClean="0">
                <a:solidFill>
                  <a:srgbClr val="800000"/>
                </a:solidFill>
                <a:latin typeface="+mn-lt"/>
                <a:ea typeface="+mn-ea"/>
                <a:cs typeface="+mn-cs"/>
              </a:rPr>
              <a:t>РОСКАЧЕСТВО</a:t>
            </a:r>
            <a:endParaRPr lang="ru-RU" sz="2400" b="1" cap="all" dirty="0">
              <a:solidFill>
                <a:srgbClr val="800000"/>
              </a:solidFill>
              <a:latin typeface="+mn-lt"/>
              <a:ea typeface="+mn-ea"/>
              <a:cs typeface="+mn-cs"/>
            </a:endParaRPr>
          </a:p>
        </p:txBody>
      </p:sp>
      <p:pic>
        <p:nvPicPr>
          <p:cNvPr id="6" name="Рисунок 5" descr="ZdorovieZhivotnyh_gerb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792088" cy="720080"/>
          </a:xfrm>
          <a:prstGeom prst="rect">
            <a:avLst/>
          </a:prstGeom>
          <a:noFill/>
          <a:ln w="9525">
            <a:noFill/>
            <a:miter lim="800000"/>
            <a:headEnd/>
            <a:tailEnd/>
          </a:ln>
        </p:spPr>
      </p:pic>
      <p:graphicFrame>
        <p:nvGraphicFramePr>
          <p:cNvPr id="8" name="Таблица 7"/>
          <p:cNvGraphicFramePr>
            <a:graphicFrameLocks noGrp="1"/>
          </p:cNvGraphicFramePr>
          <p:nvPr>
            <p:extLst>
              <p:ext uri="{D42A27DB-BD31-4B8C-83A1-F6EECF244321}">
                <p14:modId xmlns:p14="http://schemas.microsoft.com/office/powerpoint/2010/main" val="3212612004"/>
              </p:ext>
            </p:extLst>
          </p:nvPr>
        </p:nvGraphicFramePr>
        <p:xfrm>
          <a:off x="293250" y="836712"/>
          <a:ext cx="8599230" cy="5791641"/>
        </p:xfrm>
        <a:graphic>
          <a:graphicData uri="http://schemas.openxmlformats.org/drawingml/2006/table">
            <a:tbl>
              <a:tblPr>
                <a:tableStyleId>{5C22544A-7EE6-4342-B048-85BDC9FD1C3A}</a:tableStyleId>
              </a:tblPr>
              <a:tblGrid>
                <a:gridCol w="906722"/>
                <a:gridCol w="1769569"/>
                <a:gridCol w="1067591"/>
                <a:gridCol w="1096841"/>
                <a:gridCol w="3758507"/>
              </a:tblGrid>
              <a:tr h="773246">
                <a:tc>
                  <a:txBody>
                    <a:bodyPr/>
                    <a:lstStyle/>
                    <a:p>
                      <a:pPr algn="ctr" fontAlgn="ctr"/>
                      <a:r>
                        <a:rPr lang="ru-RU" sz="1400" u="none" strike="noStrike" dirty="0">
                          <a:solidFill>
                            <a:srgbClr val="800000"/>
                          </a:solidFill>
                          <a:effectLst/>
                        </a:rPr>
                        <a:t>Дата</a:t>
                      </a:r>
                      <a:endParaRPr lang="ru-RU" sz="1400" b="0" i="0" u="none" strike="noStrike" dirty="0">
                        <a:solidFill>
                          <a:srgbClr val="800000"/>
                        </a:solidFill>
                        <a:effectLst/>
                        <a:latin typeface="Calibri"/>
                      </a:endParaRPr>
                    </a:p>
                  </a:txBody>
                  <a:tcPr marL="7620" marR="7620" marT="7620" marB="0" anchor="ctr"/>
                </a:tc>
                <a:tc>
                  <a:txBody>
                    <a:bodyPr/>
                    <a:lstStyle/>
                    <a:p>
                      <a:pPr algn="ctr" fontAlgn="ctr"/>
                      <a:r>
                        <a:rPr lang="ru-RU" sz="1400" u="none" strike="noStrike" dirty="0">
                          <a:solidFill>
                            <a:srgbClr val="800000"/>
                          </a:solidFill>
                          <a:effectLst/>
                        </a:rPr>
                        <a:t>Объект исследования</a:t>
                      </a:r>
                      <a:endParaRPr lang="ru-RU" sz="1400" b="0" i="0" u="none" strike="noStrike" dirty="0">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Всего исследовано, обр.</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Всего обнаружено антибиотиков</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Что обнаружено</a:t>
                      </a:r>
                      <a:endParaRPr lang="ru-RU" sz="1400" b="0" i="0" u="none" strike="noStrike">
                        <a:solidFill>
                          <a:srgbClr val="800000"/>
                        </a:solidFill>
                        <a:effectLst/>
                        <a:latin typeface="Calibri"/>
                      </a:endParaRPr>
                    </a:p>
                  </a:txBody>
                  <a:tcPr marL="7620" marR="7620" marT="7620" marB="0" anchor="ctr"/>
                </a:tc>
              </a:tr>
              <a:tr h="609080">
                <a:tc>
                  <a:txBody>
                    <a:bodyPr/>
                    <a:lstStyle/>
                    <a:p>
                      <a:pPr algn="ctr" fontAlgn="ctr"/>
                      <a:r>
                        <a:rPr lang="ru-RU" sz="1400" u="none" strike="noStrike">
                          <a:solidFill>
                            <a:srgbClr val="800000"/>
                          </a:solidFill>
                          <a:effectLst/>
                        </a:rPr>
                        <a:t>14 декабря 2017</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dirty="0">
                          <a:solidFill>
                            <a:srgbClr val="800000"/>
                          </a:solidFill>
                          <a:effectLst/>
                        </a:rPr>
                        <a:t>Колбаса "Докторская"</a:t>
                      </a:r>
                      <a:endParaRPr lang="ru-RU" sz="1400" b="0" i="0" u="none" strike="noStrike" dirty="0">
                        <a:solidFill>
                          <a:srgbClr val="800000"/>
                        </a:solidFill>
                        <a:effectLst/>
                        <a:latin typeface="Calibri"/>
                      </a:endParaRPr>
                    </a:p>
                  </a:txBody>
                  <a:tcPr marL="7620" marR="7620" marT="7620" marB="0" anchor="ctr"/>
                </a:tc>
                <a:tc>
                  <a:txBody>
                    <a:bodyPr/>
                    <a:lstStyle/>
                    <a:p>
                      <a:pPr algn="ctr" fontAlgn="ctr"/>
                      <a:r>
                        <a:rPr lang="ru-RU" sz="1400" u="none" strike="noStrike" dirty="0">
                          <a:solidFill>
                            <a:srgbClr val="800000"/>
                          </a:solidFill>
                          <a:effectLst/>
                        </a:rPr>
                        <a:t>30</a:t>
                      </a:r>
                      <a:endParaRPr lang="ru-RU" sz="1400" b="0" i="0" u="none" strike="noStrike" dirty="0">
                        <a:solidFill>
                          <a:srgbClr val="800000"/>
                        </a:solidFill>
                        <a:effectLst/>
                        <a:latin typeface="Calibri"/>
                      </a:endParaRPr>
                    </a:p>
                  </a:txBody>
                  <a:tcPr marL="7620" marR="7620" marT="7620" marB="0" anchor="ctr"/>
                </a:tc>
                <a:tc>
                  <a:txBody>
                    <a:bodyPr/>
                    <a:lstStyle/>
                    <a:p>
                      <a:pPr algn="ctr" fontAlgn="ctr"/>
                      <a:r>
                        <a:rPr lang="ru-RU" sz="1400" u="none" strike="noStrike" dirty="0">
                          <a:solidFill>
                            <a:srgbClr val="800000"/>
                          </a:solidFill>
                          <a:effectLst/>
                        </a:rPr>
                        <a:t>14 (46,7%)</a:t>
                      </a:r>
                      <a:endParaRPr lang="ru-RU" sz="1400" b="0" i="0" u="none" strike="noStrike" dirty="0">
                        <a:solidFill>
                          <a:srgbClr val="800000"/>
                        </a:solidFill>
                        <a:effectLst/>
                        <a:latin typeface="Calibri"/>
                      </a:endParaRPr>
                    </a:p>
                  </a:txBody>
                  <a:tcPr marL="7620" marR="7620" marT="7620" marB="0" anchor="ctr"/>
                </a:tc>
                <a:tc>
                  <a:txBody>
                    <a:bodyPr/>
                    <a:lstStyle/>
                    <a:p>
                      <a:pPr algn="ctr" fontAlgn="ctr"/>
                      <a:r>
                        <a:rPr lang="ru-RU" sz="1400" u="none" strike="noStrike" dirty="0">
                          <a:solidFill>
                            <a:srgbClr val="800000"/>
                          </a:solidFill>
                          <a:effectLst/>
                        </a:rPr>
                        <a:t>Тетрациклиновая группа. </a:t>
                      </a:r>
                      <a:endParaRPr lang="ru-RU" sz="1400" b="0" i="0" u="none" strike="noStrike" dirty="0">
                        <a:solidFill>
                          <a:srgbClr val="800000"/>
                        </a:solidFill>
                        <a:effectLst/>
                        <a:latin typeface="Calibri"/>
                      </a:endParaRPr>
                    </a:p>
                  </a:txBody>
                  <a:tcPr marL="7620" marR="7620" marT="7620" marB="0" anchor="ctr"/>
                </a:tc>
              </a:tr>
              <a:tr h="437776">
                <a:tc>
                  <a:txBody>
                    <a:bodyPr/>
                    <a:lstStyle/>
                    <a:p>
                      <a:pPr algn="ctr" fontAlgn="ctr"/>
                      <a:r>
                        <a:rPr lang="ru-RU" sz="1400" u="none" strike="noStrike">
                          <a:solidFill>
                            <a:srgbClr val="800000"/>
                          </a:solidFill>
                          <a:effectLst/>
                        </a:rPr>
                        <a:t>1 декабря 2017</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Творог</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44</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dirty="0">
                          <a:solidFill>
                            <a:srgbClr val="800000"/>
                          </a:solidFill>
                          <a:effectLst/>
                        </a:rPr>
                        <a:t>17 (38,6%)</a:t>
                      </a:r>
                      <a:endParaRPr lang="ru-RU" sz="1400" b="0" i="0" u="none" strike="noStrike" dirty="0">
                        <a:solidFill>
                          <a:srgbClr val="800000"/>
                        </a:solidFill>
                        <a:effectLst/>
                        <a:latin typeface="Calibri"/>
                      </a:endParaRPr>
                    </a:p>
                  </a:txBody>
                  <a:tcPr marL="7620" marR="7620" marT="7620" marB="0" anchor="ctr"/>
                </a:tc>
                <a:tc>
                  <a:txBody>
                    <a:bodyPr/>
                    <a:lstStyle/>
                    <a:p>
                      <a:pPr algn="ctr" fontAlgn="ctr"/>
                      <a:r>
                        <a:rPr lang="ru-RU" sz="1400" u="none" strike="noStrike" dirty="0">
                          <a:solidFill>
                            <a:srgbClr val="800000"/>
                          </a:solidFill>
                          <a:effectLst/>
                        </a:rPr>
                        <a:t>Тетрациклины, левомицетин, пенициллин, </a:t>
                      </a:r>
                      <a:r>
                        <a:rPr lang="ru-RU" sz="1400" u="none" strike="noStrike" dirty="0" err="1">
                          <a:solidFill>
                            <a:srgbClr val="800000"/>
                          </a:solidFill>
                          <a:effectLst/>
                        </a:rPr>
                        <a:t>метронидазол</a:t>
                      </a:r>
                      <a:r>
                        <a:rPr lang="ru-RU" sz="1400" u="none" strike="noStrike" dirty="0">
                          <a:solidFill>
                            <a:srgbClr val="800000"/>
                          </a:solidFill>
                          <a:effectLst/>
                        </a:rPr>
                        <a:t>, </a:t>
                      </a:r>
                      <a:r>
                        <a:rPr lang="ru-RU" sz="1400" u="none" strike="noStrike" dirty="0" err="1">
                          <a:solidFill>
                            <a:srgbClr val="800000"/>
                          </a:solidFill>
                          <a:effectLst/>
                        </a:rPr>
                        <a:t>нитрофураны</a:t>
                      </a:r>
                      <a:endParaRPr lang="ru-RU" sz="1400" b="0" i="0" u="none" strike="noStrike" dirty="0">
                        <a:solidFill>
                          <a:srgbClr val="800000"/>
                        </a:solidFill>
                        <a:effectLst/>
                        <a:latin typeface="Calibri"/>
                      </a:endParaRPr>
                    </a:p>
                  </a:txBody>
                  <a:tcPr marL="7620" marR="7620" marT="7620" marB="0" anchor="ctr"/>
                </a:tc>
              </a:tr>
              <a:tr h="1018306">
                <a:tc>
                  <a:txBody>
                    <a:bodyPr/>
                    <a:lstStyle/>
                    <a:p>
                      <a:pPr algn="ctr" fontAlgn="ctr"/>
                      <a:r>
                        <a:rPr lang="ru-RU" sz="1400" u="none" strike="noStrike">
                          <a:solidFill>
                            <a:srgbClr val="800000"/>
                          </a:solidFill>
                          <a:effectLst/>
                        </a:rPr>
                        <a:t>17 ноября 2017</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Сосиски "Молочные"</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30</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16 (53,3%)</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dirty="0">
                          <a:solidFill>
                            <a:srgbClr val="800000"/>
                          </a:solidFill>
                          <a:effectLst/>
                        </a:rPr>
                        <a:t>«Мясницкий ряд» - превышение </a:t>
                      </a:r>
                      <a:r>
                        <a:rPr lang="ru-RU" sz="1400" u="none" strike="noStrike" dirty="0" err="1">
                          <a:solidFill>
                            <a:srgbClr val="800000"/>
                          </a:solidFill>
                          <a:effectLst/>
                        </a:rPr>
                        <a:t>метронидазола</a:t>
                      </a:r>
                      <a:r>
                        <a:rPr lang="ru-RU" sz="1400" u="none" strike="noStrike" dirty="0">
                          <a:solidFill>
                            <a:srgbClr val="800000"/>
                          </a:solidFill>
                          <a:effectLst/>
                        </a:rPr>
                        <a:t> в 13 раз.</a:t>
                      </a:r>
                      <a:br>
                        <a:rPr lang="ru-RU" sz="1400" u="none" strike="noStrike" dirty="0">
                          <a:solidFill>
                            <a:srgbClr val="800000"/>
                          </a:solidFill>
                          <a:effectLst/>
                        </a:rPr>
                      </a:br>
                      <a:r>
                        <a:rPr lang="ru-RU" sz="1400" u="none" strike="noStrike" dirty="0">
                          <a:solidFill>
                            <a:srgbClr val="800000"/>
                          </a:solidFill>
                          <a:effectLst/>
                        </a:rPr>
                        <a:t>«Владимирский стандарт» -превышение тетрациклина в 15 раз.</a:t>
                      </a:r>
                      <a:br>
                        <a:rPr lang="ru-RU" sz="1400" u="none" strike="noStrike" dirty="0">
                          <a:solidFill>
                            <a:srgbClr val="800000"/>
                          </a:solidFill>
                          <a:effectLst/>
                        </a:rPr>
                      </a:br>
                      <a:r>
                        <a:rPr lang="ru-RU" sz="1400" u="none" strike="noStrike" dirty="0">
                          <a:solidFill>
                            <a:srgbClr val="800000"/>
                          </a:solidFill>
                          <a:effectLst/>
                        </a:rPr>
                        <a:t>«</a:t>
                      </a:r>
                      <a:r>
                        <a:rPr lang="ru-RU" sz="1400" u="none" strike="noStrike" dirty="0" err="1">
                          <a:solidFill>
                            <a:srgbClr val="800000"/>
                          </a:solidFill>
                          <a:effectLst/>
                        </a:rPr>
                        <a:t>Рублевский</a:t>
                      </a:r>
                      <a:r>
                        <a:rPr lang="ru-RU" sz="1400" u="none" strike="noStrike" dirty="0">
                          <a:solidFill>
                            <a:srgbClr val="800000"/>
                          </a:solidFill>
                          <a:effectLst/>
                        </a:rPr>
                        <a:t>» превышение </a:t>
                      </a:r>
                      <a:r>
                        <a:rPr lang="ru-RU" sz="1400" u="none" strike="noStrike" dirty="0" err="1">
                          <a:solidFill>
                            <a:srgbClr val="800000"/>
                          </a:solidFill>
                          <a:effectLst/>
                        </a:rPr>
                        <a:t>окситетрациклина</a:t>
                      </a:r>
                      <a:r>
                        <a:rPr lang="ru-RU" sz="1400" u="none" strike="noStrike" dirty="0">
                          <a:solidFill>
                            <a:srgbClr val="800000"/>
                          </a:solidFill>
                          <a:effectLst/>
                        </a:rPr>
                        <a:t> в 21 раз.</a:t>
                      </a:r>
                      <a:endParaRPr lang="ru-RU" sz="1400" b="0" i="0" u="none" strike="noStrike" dirty="0">
                        <a:solidFill>
                          <a:srgbClr val="800000"/>
                        </a:solidFill>
                        <a:effectLst/>
                        <a:latin typeface="Calibri"/>
                      </a:endParaRPr>
                    </a:p>
                  </a:txBody>
                  <a:tcPr marL="7620" marR="7620" marT="7620" marB="0" anchor="ctr"/>
                </a:tc>
              </a:tr>
              <a:tr h="437776">
                <a:tc>
                  <a:txBody>
                    <a:bodyPr/>
                    <a:lstStyle/>
                    <a:p>
                      <a:pPr algn="ctr" fontAlgn="ctr"/>
                      <a:r>
                        <a:rPr lang="ru-RU" sz="1400" u="none" strike="noStrike">
                          <a:solidFill>
                            <a:srgbClr val="800000"/>
                          </a:solidFill>
                          <a:effectLst/>
                        </a:rPr>
                        <a:t>26 октября 2017</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Сыр "Российский"</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30</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12 (40%)</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dirty="0">
                          <a:solidFill>
                            <a:srgbClr val="800000"/>
                          </a:solidFill>
                          <a:effectLst/>
                        </a:rPr>
                        <a:t>Тетрациклины, </a:t>
                      </a:r>
                      <a:r>
                        <a:rPr lang="ru-RU" sz="1400" u="none" strike="noStrike" dirty="0" err="1">
                          <a:solidFill>
                            <a:srgbClr val="800000"/>
                          </a:solidFill>
                          <a:effectLst/>
                        </a:rPr>
                        <a:t>левомицитин</a:t>
                      </a:r>
                      <a:r>
                        <a:rPr lang="ru-RU" sz="1400" u="none" strike="noStrike" dirty="0">
                          <a:solidFill>
                            <a:srgbClr val="800000"/>
                          </a:solidFill>
                          <a:effectLst/>
                        </a:rPr>
                        <a:t>, </a:t>
                      </a:r>
                      <a:r>
                        <a:rPr lang="ru-RU" sz="1400" u="none" strike="noStrike" dirty="0" err="1">
                          <a:solidFill>
                            <a:srgbClr val="800000"/>
                          </a:solidFill>
                          <a:effectLst/>
                        </a:rPr>
                        <a:t>метронидазолы</a:t>
                      </a:r>
                      <a:r>
                        <a:rPr lang="ru-RU" sz="1400" u="none" strike="noStrike" dirty="0">
                          <a:solidFill>
                            <a:srgbClr val="800000"/>
                          </a:solidFill>
                          <a:effectLst/>
                        </a:rPr>
                        <a:t>, сульфаниламиды</a:t>
                      </a:r>
                      <a:endParaRPr lang="ru-RU" sz="1400" b="0" i="0" u="none" strike="noStrike" dirty="0">
                        <a:solidFill>
                          <a:srgbClr val="800000"/>
                        </a:solidFill>
                        <a:effectLst/>
                        <a:latin typeface="Calibri"/>
                      </a:endParaRPr>
                    </a:p>
                  </a:txBody>
                  <a:tcPr marL="7620" marR="7620" marT="7620" marB="0" anchor="ctr"/>
                </a:tc>
              </a:tr>
              <a:tr h="437776">
                <a:tc>
                  <a:txBody>
                    <a:bodyPr/>
                    <a:lstStyle/>
                    <a:p>
                      <a:pPr algn="ctr" fontAlgn="ctr"/>
                      <a:r>
                        <a:rPr lang="ru-RU" sz="1400" u="none" strike="noStrike">
                          <a:solidFill>
                            <a:srgbClr val="800000"/>
                          </a:solidFill>
                          <a:effectLst/>
                        </a:rPr>
                        <a:t>25 января 2017</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Цыплята-бройлеры               "Белая птица"</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21</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8 (38,1%)</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dirty="0">
                          <a:solidFill>
                            <a:srgbClr val="800000"/>
                          </a:solidFill>
                          <a:effectLst/>
                        </a:rPr>
                        <a:t>Тетрациклины, </a:t>
                      </a:r>
                      <a:r>
                        <a:rPr lang="ru-RU" sz="1400" u="none" strike="noStrike" dirty="0" err="1">
                          <a:solidFill>
                            <a:srgbClr val="800000"/>
                          </a:solidFill>
                          <a:effectLst/>
                        </a:rPr>
                        <a:t>нитрофураны</a:t>
                      </a:r>
                      <a:endParaRPr lang="ru-RU" sz="1400" b="0" i="0" u="none" strike="noStrike" dirty="0">
                        <a:solidFill>
                          <a:srgbClr val="800000"/>
                        </a:solidFill>
                        <a:effectLst/>
                        <a:latin typeface="Calibri"/>
                      </a:endParaRPr>
                    </a:p>
                  </a:txBody>
                  <a:tcPr marL="7620" marR="7620" marT="7620" marB="0" anchor="ctr"/>
                </a:tc>
              </a:tr>
              <a:tr h="437776">
                <a:tc>
                  <a:txBody>
                    <a:bodyPr/>
                    <a:lstStyle/>
                    <a:p>
                      <a:pPr algn="ctr" fontAlgn="ctr"/>
                      <a:r>
                        <a:rPr lang="ru-RU" sz="1400" u="none" strike="noStrike">
                          <a:solidFill>
                            <a:srgbClr val="800000"/>
                          </a:solidFill>
                          <a:effectLst/>
                        </a:rPr>
                        <a:t>30 ноября 2016</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Мед</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69</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50 (72,5%)</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dirty="0" err="1">
                          <a:solidFill>
                            <a:srgbClr val="800000"/>
                          </a:solidFill>
                          <a:effectLst/>
                        </a:rPr>
                        <a:t>Амфениколы</a:t>
                      </a:r>
                      <a:r>
                        <a:rPr lang="ru-RU" sz="1400" u="none" strike="noStrike" dirty="0">
                          <a:solidFill>
                            <a:srgbClr val="800000"/>
                          </a:solidFill>
                          <a:effectLst/>
                        </a:rPr>
                        <a:t>, тетрациклины, </a:t>
                      </a:r>
                      <a:r>
                        <a:rPr lang="ru-RU" sz="1400" u="none" strike="noStrike" dirty="0" err="1">
                          <a:solidFill>
                            <a:srgbClr val="800000"/>
                          </a:solidFill>
                          <a:effectLst/>
                        </a:rPr>
                        <a:t>нитрофураны</a:t>
                      </a:r>
                      <a:r>
                        <a:rPr lang="ru-RU" sz="1400" u="none" strike="noStrike" dirty="0">
                          <a:solidFill>
                            <a:srgbClr val="800000"/>
                          </a:solidFill>
                          <a:effectLst/>
                        </a:rPr>
                        <a:t>, </a:t>
                      </a:r>
                      <a:r>
                        <a:rPr lang="ru-RU" sz="1400" u="none" strike="noStrike" dirty="0" err="1">
                          <a:solidFill>
                            <a:srgbClr val="800000"/>
                          </a:solidFill>
                          <a:effectLst/>
                        </a:rPr>
                        <a:t>нитроимидазолы</a:t>
                      </a:r>
                      <a:endParaRPr lang="ru-RU" sz="1400" b="0" i="0" u="none" strike="noStrike" dirty="0">
                        <a:solidFill>
                          <a:srgbClr val="800000"/>
                        </a:solidFill>
                        <a:effectLst/>
                        <a:latin typeface="Calibri"/>
                      </a:endParaRPr>
                    </a:p>
                  </a:txBody>
                  <a:tcPr marL="7620" marR="7620" marT="7620" marB="0" anchor="ctr"/>
                </a:tc>
              </a:tr>
              <a:tr h="713766">
                <a:tc>
                  <a:txBody>
                    <a:bodyPr/>
                    <a:lstStyle/>
                    <a:p>
                      <a:pPr algn="ctr" fontAlgn="ctr"/>
                      <a:r>
                        <a:rPr lang="ru-RU" sz="1400" u="none" strike="noStrike">
                          <a:solidFill>
                            <a:srgbClr val="800000"/>
                          </a:solidFill>
                          <a:effectLst/>
                        </a:rPr>
                        <a:t>26 октября 2016</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Масло сливочное</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64</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48 (75%) - следовые количества </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dirty="0">
                          <a:solidFill>
                            <a:srgbClr val="800000"/>
                          </a:solidFill>
                          <a:effectLst/>
                        </a:rPr>
                        <a:t>Тетрациклин, пенициллин, </a:t>
                      </a:r>
                      <a:r>
                        <a:rPr lang="ru-RU" sz="1400" u="none" strike="noStrike" dirty="0" err="1">
                          <a:solidFill>
                            <a:srgbClr val="800000"/>
                          </a:solidFill>
                          <a:effectLst/>
                        </a:rPr>
                        <a:t>хлорамфеникол</a:t>
                      </a:r>
                      <a:endParaRPr lang="ru-RU" sz="1400" b="0" i="0" u="none" strike="noStrike" dirty="0">
                        <a:solidFill>
                          <a:srgbClr val="800000"/>
                        </a:solidFill>
                        <a:effectLst/>
                        <a:latin typeface="Calibri"/>
                      </a:endParaRPr>
                    </a:p>
                  </a:txBody>
                  <a:tcPr marL="7620" marR="7620" marT="7620" marB="0" anchor="ctr"/>
                </a:tc>
              </a:tr>
              <a:tr h="656665">
                <a:tc>
                  <a:txBody>
                    <a:bodyPr/>
                    <a:lstStyle/>
                    <a:p>
                      <a:pPr algn="ctr" fontAlgn="ctr"/>
                      <a:r>
                        <a:rPr lang="ru-RU" sz="1400" u="none" strike="noStrike">
                          <a:solidFill>
                            <a:srgbClr val="800000"/>
                          </a:solidFill>
                          <a:effectLst/>
                        </a:rPr>
                        <a:t>25 апреля 2016</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Икра лососевых</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23</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a:solidFill>
                            <a:srgbClr val="800000"/>
                          </a:solidFill>
                          <a:effectLst/>
                        </a:rPr>
                        <a:t>23 (100 %) - следовые количества</a:t>
                      </a:r>
                      <a:endParaRPr lang="ru-RU" sz="1400" b="0" i="0" u="none" strike="noStrike">
                        <a:solidFill>
                          <a:srgbClr val="800000"/>
                        </a:solidFill>
                        <a:effectLst/>
                        <a:latin typeface="Calibri"/>
                      </a:endParaRPr>
                    </a:p>
                  </a:txBody>
                  <a:tcPr marL="7620" marR="7620" marT="7620" marB="0" anchor="ctr"/>
                </a:tc>
                <a:tc>
                  <a:txBody>
                    <a:bodyPr/>
                    <a:lstStyle/>
                    <a:p>
                      <a:pPr algn="ctr" fontAlgn="ctr"/>
                      <a:r>
                        <a:rPr lang="ru-RU" sz="1400" u="none" strike="noStrike" dirty="0" err="1">
                          <a:solidFill>
                            <a:srgbClr val="800000"/>
                          </a:solidFill>
                          <a:effectLst/>
                        </a:rPr>
                        <a:t>Амфениколы</a:t>
                      </a:r>
                      <a:r>
                        <a:rPr lang="ru-RU" sz="1400" u="none" strike="noStrike" dirty="0">
                          <a:solidFill>
                            <a:srgbClr val="800000"/>
                          </a:solidFill>
                          <a:effectLst/>
                        </a:rPr>
                        <a:t> (не более 0,00015 мг/кг), тетрациклины (не более 0,01 мг/кг)</a:t>
                      </a:r>
                      <a:endParaRPr lang="ru-RU" sz="1400" b="0" i="0" u="none" strike="noStrike" dirty="0">
                        <a:solidFill>
                          <a:srgbClr val="800000"/>
                        </a:solidFill>
                        <a:effectLst/>
                        <a:latin typeface="Calibri"/>
                      </a:endParaRPr>
                    </a:p>
                  </a:txBody>
                  <a:tcPr marL="7620" marR="7620" marT="7620" marB="0" anchor="ctr"/>
                </a:tc>
              </a:tr>
            </a:tbl>
          </a:graphicData>
        </a:graphic>
      </p:graphicFrame>
    </p:spTree>
    <p:extLst>
      <p:ext uri="{BB962C8B-B14F-4D97-AF65-F5344CB8AC3E}">
        <p14:creationId xmlns:p14="http://schemas.microsoft.com/office/powerpoint/2010/main" val="162038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800000"/>
                </a:solidFill>
              </a:rPr>
              <a:t>Причины обнаружения </a:t>
            </a:r>
            <a:br>
              <a:rPr lang="ru-RU" sz="3200" b="1" dirty="0" smtClean="0">
                <a:solidFill>
                  <a:srgbClr val="800000"/>
                </a:solidFill>
              </a:rPr>
            </a:br>
            <a:r>
              <a:rPr lang="ru-RU" sz="3200" b="1" dirty="0" smtClean="0">
                <a:solidFill>
                  <a:srgbClr val="800000"/>
                </a:solidFill>
              </a:rPr>
              <a:t>антимикробных препаратов в продукции </a:t>
            </a:r>
            <a:endParaRPr lang="ru-RU" sz="3200" b="1" dirty="0">
              <a:solidFill>
                <a:srgbClr val="800000"/>
              </a:solidFill>
            </a:endParaRPr>
          </a:p>
        </p:txBody>
      </p:sp>
      <p:sp>
        <p:nvSpPr>
          <p:cNvPr id="3" name="Объект 2"/>
          <p:cNvSpPr>
            <a:spLocks noGrp="1"/>
          </p:cNvSpPr>
          <p:nvPr>
            <p:ph idx="1"/>
          </p:nvPr>
        </p:nvSpPr>
        <p:spPr>
          <a:xfrm>
            <a:off x="457200" y="1600200"/>
            <a:ext cx="8229600" cy="3773015"/>
          </a:xfrm>
        </p:spPr>
        <p:txBody>
          <a:bodyPr>
            <a:normAutofit/>
          </a:bodyPr>
          <a:lstStyle/>
          <a:p>
            <a:pPr>
              <a:buClr>
                <a:srgbClr val="D71C13"/>
              </a:buClr>
            </a:pPr>
            <a:endParaRPr lang="ru-RU" sz="2000" dirty="0" smtClean="0">
              <a:solidFill>
                <a:srgbClr val="002060"/>
              </a:solidFill>
            </a:endParaRPr>
          </a:p>
          <a:p>
            <a:pPr>
              <a:buClr>
                <a:srgbClr val="D71C13"/>
              </a:buClr>
            </a:pPr>
            <a:r>
              <a:rPr lang="ru-RU" sz="2000" dirty="0" smtClean="0">
                <a:solidFill>
                  <a:srgbClr val="800000"/>
                </a:solidFill>
              </a:rPr>
              <a:t>Совершенствование </a:t>
            </a:r>
            <a:r>
              <a:rPr lang="ru-RU" sz="2000" dirty="0">
                <a:solidFill>
                  <a:srgbClr val="800000"/>
                </a:solidFill>
              </a:rPr>
              <a:t>методов контроля и определения остаточных количеств антимикробных препаратов в конечной продукции.  </a:t>
            </a:r>
          </a:p>
          <a:p>
            <a:pPr>
              <a:buClr>
                <a:srgbClr val="D71C13"/>
              </a:buClr>
            </a:pPr>
            <a:r>
              <a:rPr lang="ru-RU" sz="2000" dirty="0" smtClean="0">
                <a:solidFill>
                  <a:srgbClr val="800000"/>
                </a:solidFill>
              </a:rPr>
              <a:t>Несоблюдение периода ожидания, указанного в инструкции. </a:t>
            </a:r>
          </a:p>
          <a:p>
            <a:pPr>
              <a:buClr>
                <a:srgbClr val="D71C13"/>
              </a:buClr>
            </a:pPr>
            <a:r>
              <a:rPr lang="ru-RU" sz="2000" dirty="0" smtClean="0">
                <a:solidFill>
                  <a:srgbClr val="800000"/>
                </a:solidFill>
              </a:rPr>
              <a:t>В инструкции указан неверный период ожидания                              (устаревшие данные)</a:t>
            </a:r>
          </a:p>
          <a:p>
            <a:pPr>
              <a:buClr>
                <a:srgbClr val="D71C13"/>
              </a:buClr>
            </a:pPr>
            <a:r>
              <a:rPr lang="ru-RU" sz="2000" dirty="0" smtClean="0">
                <a:solidFill>
                  <a:srgbClr val="800000"/>
                </a:solidFill>
              </a:rPr>
              <a:t>Отсутствие контроля содержания антимикробных препаратов в мясе, яйце, молоке после курса лечения и перед выпуском продукции в реализацию. </a:t>
            </a:r>
          </a:p>
        </p:txBody>
      </p:sp>
      <p:pic>
        <p:nvPicPr>
          <p:cNvPr id="4" name="Рисунок 3" descr="Логотип ЗДОРОВЬЕ ЖИВОТНЫХ.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16531"/>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63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txBox="1">
            <a:spLocks noGrp="1"/>
          </p:cNvSpPr>
          <p:nvPr>
            <p:ph sz="half" idx="1"/>
          </p:nvPr>
        </p:nvSpPr>
        <p:spPr>
          <a:xfrm>
            <a:off x="395536" y="1196752"/>
            <a:ext cx="5688632" cy="978729"/>
          </a:xfrm>
          <a:prstGeom prst="rect">
            <a:avLst/>
          </a:prstGeom>
          <a:noFill/>
        </p:spPr>
        <p:txBody>
          <a:bodyPr wrap="square" rtlCol="0">
            <a:spAutoFit/>
          </a:bodyPr>
          <a:lstStyle/>
          <a:p>
            <a:pPr marL="0" indent="0" algn="ctr">
              <a:buNone/>
            </a:pPr>
            <a:r>
              <a:rPr lang="ru-RU" sz="1800" b="1" dirty="0">
                <a:solidFill>
                  <a:schemeClr val="accent1"/>
                </a:solidFill>
              </a:rPr>
              <a:t>Производство основных продуктов животноводства </a:t>
            </a:r>
            <a:r>
              <a:rPr lang="ru-RU" sz="1800" b="1" dirty="0" smtClean="0">
                <a:solidFill>
                  <a:schemeClr val="accent1"/>
                </a:solidFill>
              </a:rPr>
              <a:t>в </a:t>
            </a:r>
            <a:r>
              <a:rPr lang="ru-RU" sz="1800" b="1" dirty="0">
                <a:solidFill>
                  <a:schemeClr val="accent1"/>
                </a:solidFill>
              </a:rPr>
              <a:t>хозяйствах всех </a:t>
            </a:r>
            <a:r>
              <a:rPr lang="ru-RU" sz="1800" b="1" dirty="0" smtClean="0">
                <a:solidFill>
                  <a:schemeClr val="accent1"/>
                </a:solidFill>
              </a:rPr>
              <a:t>категорий, </a:t>
            </a:r>
            <a:r>
              <a:rPr lang="ru-RU" sz="1800" b="1" dirty="0" smtClean="0">
                <a:solidFill>
                  <a:schemeClr val="accent1"/>
                </a:solidFill>
              </a:rPr>
              <a:t> </a:t>
            </a:r>
            <a:r>
              <a:rPr lang="ru-RU" sz="1800" b="1" dirty="0" smtClean="0">
                <a:solidFill>
                  <a:schemeClr val="accent1"/>
                </a:solidFill>
              </a:rPr>
              <a:t>за год, тыс</a:t>
            </a:r>
            <a:r>
              <a:rPr lang="ru-RU" sz="1800" b="1" dirty="0">
                <a:solidFill>
                  <a:schemeClr val="accent1"/>
                </a:solidFill>
              </a:rPr>
              <a:t>. </a:t>
            </a:r>
            <a:r>
              <a:rPr lang="ru-RU" sz="1800" b="1" dirty="0" smtClean="0">
                <a:solidFill>
                  <a:schemeClr val="accent1"/>
                </a:solidFill>
              </a:rPr>
              <a:t>тонн</a:t>
            </a:r>
          </a:p>
          <a:p>
            <a:pPr marL="0" indent="0" algn="ctr">
              <a:buNone/>
            </a:pPr>
            <a:r>
              <a:rPr lang="ru-RU" sz="1800" b="1" dirty="0" smtClean="0">
                <a:solidFill>
                  <a:srgbClr val="FF0000"/>
                </a:solidFill>
              </a:rPr>
              <a:t>1 проба на 800 000 кг мяса</a:t>
            </a:r>
            <a:endParaRPr lang="ru-RU" sz="1800" b="1" dirty="0">
              <a:solidFill>
                <a:srgbClr val="FF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432723343"/>
              </p:ext>
            </p:extLst>
          </p:nvPr>
        </p:nvGraphicFramePr>
        <p:xfrm>
          <a:off x="5613277" y="2204864"/>
          <a:ext cx="3423219" cy="2103120"/>
        </p:xfrm>
        <a:graphic>
          <a:graphicData uri="http://schemas.openxmlformats.org/drawingml/2006/table">
            <a:tbl>
              <a:tblPr firstRow="1" bandRow="1">
                <a:tableStyleId>{5C22544A-7EE6-4342-B048-85BDC9FD1C3A}</a:tableStyleId>
              </a:tblPr>
              <a:tblGrid>
                <a:gridCol w="542899">
                  <a:extLst>
                    <a:ext uri="{9D8B030D-6E8A-4147-A177-3AD203B41FA5}">
                      <a16:colId xmlns="" xmlns:a16="http://schemas.microsoft.com/office/drawing/2014/main" val="20000"/>
                    </a:ext>
                  </a:extLst>
                </a:gridCol>
                <a:gridCol w="936104">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864096">
                  <a:extLst>
                    <a:ext uri="{9D8B030D-6E8A-4147-A177-3AD203B41FA5}">
                      <a16:colId xmlns="" xmlns:a16="http://schemas.microsoft.com/office/drawing/2014/main" val="20003"/>
                    </a:ext>
                  </a:extLst>
                </a:gridCol>
              </a:tblGrid>
              <a:tr h="370840">
                <a:tc>
                  <a:txBody>
                    <a:bodyPr/>
                    <a:lstStyle/>
                    <a:p>
                      <a:pPr algn="ctr"/>
                      <a:r>
                        <a:rPr lang="ru-RU" sz="1200" b="1" dirty="0" smtClean="0"/>
                        <a:t>год</a:t>
                      </a:r>
                      <a:endParaRPr lang="ru-RU" sz="1200" b="1" dirty="0"/>
                    </a:p>
                  </a:txBody>
                  <a:tcPr/>
                </a:tc>
                <a:tc>
                  <a:txBody>
                    <a:bodyPr/>
                    <a:lstStyle/>
                    <a:p>
                      <a:pPr algn="ctr"/>
                      <a:r>
                        <a:rPr lang="ru-RU" sz="1200" b="1" dirty="0" smtClean="0"/>
                        <a:t>Отобрано проб, ед.</a:t>
                      </a:r>
                    </a:p>
                    <a:p>
                      <a:pPr algn="ctr"/>
                      <a:endParaRPr lang="ru-RU" sz="1200" b="1" dirty="0" smtClean="0"/>
                    </a:p>
                  </a:txBody>
                  <a:tcPr/>
                </a:tc>
                <a:tc>
                  <a:txBody>
                    <a:bodyPr/>
                    <a:lstStyle/>
                    <a:p>
                      <a:pPr algn="ctr"/>
                      <a:r>
                        <a:rPr lang="ru-RU" sz="1200" b="1" dirty="0" smtClean="0"/>
                        <a:t>Проведено исследований, </a:t>
                      </a:r>
                    </a:p>
                    <a:p>
                      <a:pPr algn="ctr"/>
                      <a:r>
                        <a:rPr lang="ru-RU" sz="1200" b="1" dirty="0" smtClean="0"/>
                        <a:t>ед.</a:t>
                      </a:r>
                    </a:p>
                    <a:p>
                      <a:pPr algn="ctr"/>
                      <a:endParaRPr lang="ru-RU" sz="1200" b="1" dirty="0" smtClean="0"/>
                    </a:p>
                  </a:txBody>
                  <a:tcPr/>
                </a:tc>
                <a:tc>
                  <a:txBody>
                    <a:bodyPr/>
                    <a:lstStyle/>
                    <a:p>
                      <a:pPr algn="ctr"/>
                      <a:r>
                        <a:rPr lang="ru-RU" sz="1200" b="1" dirty="0" smtClean="0"/>
                        <a:t>Положительных исследований</a:t>
                      </a:r>
                    </a:p>
                  </a:txBody>
                  <a:tcPr/>
                </a:tc>
                <a:extLst>
                  <a:ext uri="{0D108BD9-81ED-4DB2-BD59-A6C34878D82A}">
                    <a16:rowId xmlns="" xmlns:a16="http://schemas.microsoft.com/office/drawing/2014/main" val="10000"/>
                  </a:ext>
                </a:extLst>
              </a:tr>
              <a:tr h="190872">
                <a:tc>
                  <a:txBody>
                    <a:bodyPr/>
                    <a:lstStyle/>
                    <a:p>
                      <a:pPr algn="ctr"/>
                      <a:r>
                        <a:rPr lang="ru-RU" sz="1200" b="1" dirty="0" smtClean="0">
                          <a:solidFill>
                            <a:srgbClr val="800000"/>
                          </a:solidFill>
                        </a:rPr>
                        <a:t>2014</a:t>
                      </a:r>
                      <a:endParaRPr lang="ru-RU" sz="1200" b="1" dirty="0">
                        <a:solidFill>
                          <a:srgbClr val="800000"/>
                        </a:solidFill>
                      </a:endParaRPr>
                    </a:p>
                  </a:txBody>
                  <a:tcPr/>
                </a:tc>
                <a:tc>
                  <a:txBody>
                    <a:bodyPr/>
                    <a:lstStyle/>
                    <a:p>
                      <a:pPr algn="ctr"/>
                      <a:r>
                        <a:rPr lang="ru-RU" sz="1200" b="1" dirty="0" smtClean="0">
                          <a:solidFill>
                            <a:srgbClr val="800000"/>
                          </a:solidFill>
                        </a:rPr>
                        <a:t>2106</a:t>
                      </a:r>
                      <a:endParaRPr lang="ru-RU" sz="1200" b="1" dirty="0">
                        <a:solidFill>
                          <a:srgbClr val="800000"/>
                        </a:solidFill>
                      </a:endParaRPr>
                    </a:p>
                  </a:txBody>
                  <a:tcPr/>
                </a:tc>
                <a:tc>
                  <a:txBody>
                    <a:bodyPr/>
                    <a:lstStyle/>
                    <a:p>
                      <a:pPr algn="ctr"/>
                      <a:r>
                        <a:rPr lang="ru-RU" sz="1200" b="1" dirty="0" smtClean="0">
                          <a:solidFill>
                            <a:srgbClr val="800000"/>
                          </a:solidFill>
                        </a:rPr>
                        <a:t>17301</a:t>
                      </a:r>
                      <a:endParaRPr lang="ru-RU" sz="1200" b="1" dirty="0">
                        <a:solidFill>
                          <a:srgbClr val="800000"/>
                        </a:solidFill>
                      </a:endParaRPr>
                    </a:p>
                  </a:txBody>
                  <a:tcPr/>
                </a:tc>
                <a:tc>
                  <a:txBody>
                    <a:bodyPr/>
                    <a:lstStyle/>
                    <a:p>
                      <a:pPr algn="ctr"/>
                      <a:r>
                        <a:rPr lang="ru-RU" sz="1200" b="1" dirty="0" smtClean="0">
                          <a:solidFill>
                            <a:srgbClr val="800000"/>
                          </a:solidFill>
                        </a:rPr>
                        <a:t>150</a:t>
                      </a:r>
                      <a:endParaRPr lang="ru-RU" sz="1200" b="1" dirty="0">
                        <a:solidFill>
                          <a:srgbClr val="800000"/>
                        </a:solidFill>
                      </a:endParaRPr>
                    </a:p>
                  </a:txBody>
                  <a:tcPr/>
                </a:tc>
                <a:extLst>
                  <a:ext uri="{0D108BD9-81ED-4DB2-BD59-A6C34878D82A}">
                    <a16:rowId xmlns="" xmlns:a16="http://schemas.microsoft.com/office/drawing/2014/main" val="10001"/>
                  </a:ext>
                </a:extLst>
              </a:tr>
              <a:tr h="193536">
                <a:tc>
                  <a:txBody>
                    <a:bodyPr/>
                    <a:lstStyle/>
                    <a:p>
                      <a:pPr algn="ctr"/>
                      <a:r>
                        <a:rPr lang="ru-RU" sz="1200" b="1" dirty="0" smtClean="0">
                          <a:solidFill>
                            <a:srgbClr val="800000"/>
                          </a:solidFill>
                        </a:rPr>
                        <a:t>2015</a:t>
                      </a:r>
                      <a:endParaRPr lang="ru-RU" sz="1200" b="1" dirty="0">
                        <a:solidFill>
                          <a:srgbClr val="800000"/>
                        </a:solidFill>
                      </a:endParaRPr>
                    </a:p>
                  </a:txBody>
                  <a:tcPr/>
                </a:tc>
                <a:tc>
                  <a:txBody>
                    <a:bodyPr/>
                    <a:lstStyle/>
                    <a:p>
                      <a:pPr algn="ctr"/>
                      <a:r>
                        <a:rPr lang="en-US" sz="1200" b="1" dirty="0" smtClean="0">
                          <a:solidFill>
                            <a:srgbClr val="800000"/>
                          </a:solidFill>
                        </a:rPr>
                        <a:t>1</a:t>
                      </a:r>
                      <a:r>
                        <a:rPr lang="ru-RU" sz="1200" b="1" dirty="0" smtClean="0">
                          <a:solidFill>
                            <a:srgbClr val="800000"/>
                          </a:solidFill>
                        </a:rPr>
                        <a:t>898</a:t>
                      </a:r>
                      <a:endParaRPr lang="ru-RU" sz="1200" b="1" dirty="0">
                        <a:solidFill>
                          <a:srgbClr val="800000"/>
                        </a:solidFill>
                      </a:endParaRPr>
                    </a:p>
                  </a:txBody>
                  <a:tcPr/>
                </a:tc>
                <a:tc>
                  <a:txBody>
                    <a:bodyPr/>
                    <a:lstStyle/>
                    <a:p>
                      <a:pPr algn="ctr"/>
                      <a:r>
                        <a:rPr lang="ru-RU" sz="1200" b="1" dirty="0" smtClean="0">
                          <a:solidFill>
                            <a:srgbClr val="800000"/>
                          </a:solidFill>
                        </a:rPr>
                        <a:t>7601</a:t>
                      </a:r>
                      <a:endParaRPr lang="ru-RU" sz="1200" b="1" dirty="0">
                        <a:solidFill>
                          <a:srgbClr val="800000"/>
                        </a:solidFill>
                      </a:endParaRPr>
                    </a:p>
                  </a:txBody>
                  <a:tcPr/>
                </a:tc>
                <a:tc>
                  <a:txBody>
                    <a:bodyPr/>
                    <a:lstStyle/>
                    <a:p>
                      <a:pPr algn="ctr"/>
                      <a:r>
                        <a:rPr lang="ru-RU" sz="1200" b="1" dirty="0" smtClean="0">
                          <a:solidFill>
                            <a:srgbClr val="800000"/>
                          </a:solidFill>
                        </a:rPr>
                        <a:t>260</a:t>
                      </a:r>
                      <a:endParaRPr lang="ru-RU" sz="1200" b="1" dirty="0">
                        <a:solidFill>
                          <a:srgbClr val="800000"/>
                        </a:solidFill>
                      </a:endParaRPr>
                    </a:p>
                  </a:txBody>
                  <a:tcPr/>
                </a:tc>
                <a:extLst>
                  <a:ext uri="{0D108BD9-81ED-4DB2-BD59-A6C34878D82A}">
                    <a16:rowId xmlns="" xmlns:a16="http://schemas.microsoft.com/office/drawing/2014/main" val="10002"/>
                  </a:ext>
                </a:extLst>
              </a:tr>
              <a:tr h="196200">
                <a:tc>
                  <a:txBody>
                    <a:bodyPr/>
                    <a:lstStyle/>
                    <a:p>
                      <a:pPr algn="ctr"/>
                      <a:r>
                        <a:rPr lang="ru-RU" sz="1200" b="1" dirty="0" smtClean="0">
                          <a:solidFill>
                            <a:srgbClr val="C00000"/>
                          </a:solidFill>
                        </a:rPr>
                        <a:t>2016</a:t>
                      </a:r>
                      <a:endParaRPr lang="ru-RU" sz="1200" b="1" dirty="0">
                        <a:solidFill>
                          <a:srgbClr val="C00000"/>
                        </a:solidFill>
                      </a:endParaRPr>
                    </a:p>
                  </a:txBody>
                  <a:tcPr/>
                </a:tc>
                <a:tc>
                  <a:txBody>
                    <a:bodyPr/>
                    <a:lstStyle/>
                    <a:p>
                      <a:pPr algn="ctr"/>
                      <a:r>
                        <a:rPr lang="ru-RU" sz="1200" b="1" dirty="0" smtClean="0">
                          <a:solidFill>
                            <a:srgbClr val="C00000"/>
                          </a:solidFill>
                        </a:rPr>
                        <a:t>2064</a:t>
                      </a:r>
                      <a:endParaRPr lang="ru-RU" sz="1200" b="1" dirty="0">
                        <a:solidFill>
                          <a:srgbClr val="C00000"/>
                        </a:solidFill>
                      </a:endParaRPr>
                    </a:p>
                  </a:txBody>
                  <a:tcPr/>
                </a:tc>
                <a:tc>
                  <a:txBody>
                    <a:bodyPr/>
                    <a:lstStyle/>
                    <a:p>
                      <a:pPr algn="ctr"/>
                      <a:r>
                        <a:rPr lang="ru-RU" sz="1200" b="1" dirty="0" smtClean="0">
                          <a:solidFill>
                            <a:srgbClr val="C00000"/>
                          </a:solidFill>
                        </a:rPr>
                        <a:t>9428</a:t>
                      </a:r>
                      <a:endParaRPr lang="ru-RU" sz="1200" b="1" dirty="0">
                        <a:solidFill>
                          <a:srgbClr val="C00000"/>
                        </a:solidFill>
                      </a:endParaRPr>
                    </a:p>
                  </a:txBody>
                  <a:tcPr/>
                </a:tc>
                <a:tc>
                  <a:txBody>
                    <a:bodyPr/>
                    <a:lstStyle/>
                    <a:p>
                      <a:pPr algn="ctr"/>
                      <a:r>
                        <a:rPr lang="ru-RU" sz="1200" b="1" dirty="0" smtClean="0">
                          <a:solidFill>
                            <a:srgbClr val="C00000"/>
                          </a:solidFill>
                        </a:rPr>
                        <a:t>257</a:t>
                      </a:r>
                      <a:endParaRPr lang="ru-RU" sz="1200" b="1" dirty="0">
                        <a:solidFill>
                          <a:srgbClr val="C00000"/>
                        </a:solidFill>
                      </a:endParaRPr>
                    </a:p>
                  </a:txBody>
                  <a:tcPr/>
                </a:tc>
                <a:extLst>
                  <a:ext uri="{0D108BD9-81ED-4DB2-BD59-A6C34878D82A}">
                    <a16:rowId xmlns="" xmlns:a16="http://schemas.microsoft.com/office/drawing/2014/main" val="10003"/>
                  </a:ext>
                </a:extLst>
              </a:tr>
              <a:tr h="198864">
                <a:tc>
                  <a:txBody>
                    <a:bodyPr/>
                    <a:lstStyle/>
                    <a:p>
                      <a:pPr algn="ctr"/>
                      <a:r>
                        <a:rPr lang="ru-RU" sz="1200" b="1" dirty="0" smtClean="0">
                          <a:solidFill>
                            <a:srgbClr val="800000"/>
                          </a:solidFill>
                        </a:rPr>
                        <a:t>2017</a:t>
                      </a:r>
                      <a:endParaRPr lang="ru-RU" sz="1200" b="1" dirty="0">
                        <a:solidFill>
                          <a:srgbClr val="800000"/>
                        </a:solidFill>
                      </a:endParaRPr>
                    </a:p>
                  </a:txBody>
                  <a:tcPr/>
                </a:tc>
                <a:tc>
                  <a:txBody>
                    <a:bodyPr/>
                    <a:lstStyle/>
                    <a:p>
                      <a:pPr algn="ctr"/>
                      <a:r>
                        <a:rPr lang="ru-RU" sz="1200" b="1" dirty="0" smtClean="0">
                          <a:solidFill>
                            <a:srgbClr val="800000"/>
                          </a:solidFill>
                        </a:rPr>
                        <a:t>982</a:t>
                      </a:r>
                      <a:endParaRPr lang="ru-RU" sz="1200" b="1" dirty="0">
                        <a:solidFill>
                          <a:srgbClr val="800000"/>
                        </a:solidFill>
                      </a:endParaRPr>
                    </a:p>
                  </a:txBody>
                  <a:tcPr/>
                </a:tc>
                <a:tc>
                  <a:txBody>
                    <a:bodyPr/>
                    <a:lstStyle/>
                    <a:p>
                      <a:pPr algn="ctr"/>
                      <a:r>
                        <a:rPr lang="ru-RU" sz="1200" b="1" dirty="0" smtClean="0">
                          <a:solidFill>
                            <a:srgbClr val="800000"/>
                          </a:solidFill>
                        </a:rPr>
                        <a:t>4463</a:t>
                      </a:r>
                      <a:endParaRPr lang="ru-RU" sz="1200" b="1" dirty="0">
                        <a:solidFill>
                          <a:srgbClr val="800000"/>
                        </a:solidFill>
                      </a:endParaRPr>
                    </a:p>
                  </a:txBody>
                  <a:tcPr/>
                </a:tc>
                <a:tc>
                  <a:txBody>
                    <a:bodyPr/>
                    <a:lstStyle/>
                    <a:p>
                      <a:pPr algn="ctr"/>
                      <a:r>
                        <a:rPr lang="ru-RU" sz="1200" b="1" dirty="0" smtClean="0">
                          <a:solidFill>
                            <a:srgbClr val="800000"/>
                          </a:solidFill>
                        </a:rPr>
                        <a:t>66</a:t>
                      </a:r>
                      <a:endParaRPr lang="ru-RU" sz="1200" b="1" dirty="0">
                        <a:solidFill>
                          <a:srgbClr val="800000"/>
                        </a:solidFill>
                      </a:endParaRPr>
                    </a:p>
                  </a:txBody>
                  <a:tcPr/>
                </a:tc>
                <a:extLst>
                  <a:ext uri="{0D108BD9-81ED-4DB2-BD59-A6C34878D82A}">
                    <a16:rowId xmlns="" xmlns:a16="http://schemas.microsoft.com/office/drawing/2014/main" val="10004"/>
                  </a:ext>
                </a:extLst>
              </a:tr>
            </a:tbl>
          </a:graphicData>
        </a:graphic>
      </p:graphicFrame>
      <p:sp>
        <p:nvSpPr>
          <p:cNvPr id="7" name="Rectangle 2"/>
          <p:cNvSpPr txBox="1">
            <a:spLocks noChangeArrowheads="1"/>
          </p:cNvSpPr>
          <p:nvPr/>
        </p:nvSpPr>
        <p:spPr>
          <a:xfrm>
            <a:off x="492139" y="332656"/>
            <a:ext cx="8215313" cy="72008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smtClean="0">
                <a:latin typeface="+mn-lt"/>
                <a:ea typeface="Times New Roman" pitchFamily="18" charset="0"/>
                <a:cs typeface="Times New Roman" pitchFamily="18" charset="0"/>
              </a:rPr>
              <a:t/>
            </a:r>
            <a:br>
              <a:rPr lang="ru-RU" sz="1400" b="1" dirty="0" smtClean="0">
                <a:latin typeface="+mn-lt"/>
                <a:ea typeface="Times New Roman" pitchFamily="18" charset="0"/>
                <a:cs typeface="Times New Roman" pitchFamily="18" charset="0"/>
              </a:rPr>
            </a:br>
            <a:r>
              <a:rPr lang="ru-RU" sz="8000" b="1" cap="all" dirty="0">
                <a:solidFill>
                  <a:srgbClr val="800000"/>
                </a:solidFill>
                <a:latin typeface="+mn-lt"/>
                <a:ea typeface="+mn-ea"/>
                <a:cs typeface="+mn-cs"/>
              </a:rPr>
              <a:t>Результаты мониторинга остатков запрещенных и вредных веществ в организме живых животных, продуктах животного происхождения и кормах  на территории  Белгородской области</a:t>
            </a:r>
            <a:br>
              <a:rPr lang="ru-RU" sz="8000" b="1" cap="all" dirty="0">
                <a:solidFill>
                  <a:srgbClr val="800000"/>
                </a:solidFill>
                <a:latin typeface="+mn-lt"/>
                <a:ea typeface="+mn-ea"/>
                <a:cs typeface="+mn-cs"/>
              </a:rPr>
            </a:br>
            <a:endParaRPr lang="ru-RU" sz="8000" b="1" cap="all" dirty="0">
              <a:solidFill>
                <a:srgbClr val="800000"/>
              </a:solidFill>
              <a:latin typeface="+mn-lt"/>
              <a:ea typeface="+mn-ea"/>
              <a:cs typeface="+mn-cs"/>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590703757"/>
              </p:ext>
            </p:extLst>
          </p:nvPr>
        </p:nvGraphicFramePr>
        <p:xfrm>
          <a:off x="287523" y="2276872"/>
          <a:ext cx="5256585" cy="2016224"/>
        </p:xfrm>
        <a:graphic>
          <a:graphicData uri="http://schemas.openxmlformats.org/drawingml/2006/table">
            <a:tbl>
              <a:tblPr>
                <a:tableStyleId>{5C22544A-7EE6-4342-B048-85BDC9FD1C3A}</a:tableStyleId>
              </a:tblPr>
              <a:tblGrid>
                <a:gridCol w="2126483">
                  <a:extLst>
                    <a:ext uri="{9D8B030D-6E8A-4147-A177-3AD203B41FA5}">
                      <a16:colId xmlns="" xmlns:a16="http://schemas.microsoft.com/office/drawing/2014/main" val="20000"/>
                    </a:ext>
                  </a:extLst>
                </a:gridCol>
                <a:gridCol w="1057082">
                  <a:extLst>
                    <a:ext uri="{9D8B030D-6E8A-4147-A177-3AD203B41FA5}">
                      <a16:colId xmlns="" xmlns:a16="http://schemas.microsoft.com/office/drawing/2014/main" val="20004"/>
                    </a:ext>
                  </a:extLst>
                </a:gridCol>
                <a:gridCol w="1036510">
                  <a:extLst>
                    <a:ext uri="{9D8B030D-6E8A-4147-A177-3AD203B41FA5}">
                      <a16:colId xmlns="" xmlns:a16="http://schemas.microsoft.com/office/drawing/2014/main" val="20005"/>
                    </a:ext>
                  </a:extLst>
                </a:gridCol>
                <a:gridCol w="1036510">
                  <a:extLst>
                    <a:ext uri="{9D8B030D-6E8A-4147-A177-3AD203B41FA5}">
                      <a16:colId xmlns="" xmlns:a16="http://schemas.microsoft.com/office/drawing/2014/main" val="653585844"/>
                    </a:ext>
                  </a:extLst>
                </a:gridCol>
              </a:tblGrid>
              <a:tr h="187633">
                <a:tc rowSpan="2">
                  <a:txBody>
                    <a:bodyPr/>
                    <a:lstStyle/>
                    <a:p>
                      <a:pPr algn="ctr" fontAlgn="b"/>
                      <a:r>
                        <a:rPr lang="ru-RU" sz="1200" b="1" u="none" strike="noStrike" dirty="0">
                          <a:solidFill>
                            <a:srgbClr val="800000"/>
                          </a:solidFill>
                          <a:effectLst/>
                        </a:rPr>
                        <a:t> </a:t>
                      </a:r>
                      <a:r>
                        <a:rPr lang="ru-RU" sz="1200" b="1" u="none" strike="noStrike" dirty="0" smtClean="0">
                          <a:solidFill>
                            <a:srgbClr val="800000"/>
                          </a:solidFill>
                          <a:effectLst/>
                        </a:rPr>
                        <a:t>Вид</a:t>
                      </a:r>
                      <a:r>
                        <a:rPr lang="ru-RU" sz="1200" b="1" u="none" strike="noStrike" baseline="0" dirty="0" smtClean="0">
                          <a:solidFill>
                            <a:srgbClr val="800000"/>
                          </a:solidFill>
                          <a:effectLst/>
                        </a:rPr>
                        <a:t> продукции</a:t>
                      </a:r>
                      <a:endParaRPr lang="ru-RU" sz="1200" b="1" i="0" u="none" strike="noStrike" dirty="0">
                        <a:solidFill>
                          <a:srgbClr val="800000"/>
                        </a:solidFill>
                        <a:effectLst/>
                        <a:latin typeface="Calibri"/>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3">
                  <a:txBody>
                    <a:bodyPr/>
                    <a:lstStyle/>
                    <a:p>
                      <a:pPr algn="ctr" fontAlgn="b"/>
                      <a:r>
                        <a:rPr lang="ru-RU" sz="1100" b="1" u="none" strike="noStrike" kern="1200" dirty="0" smtClean="0">
                          <a:solidFill>
                            <a:srgbClr val="800000"/>
                          </a:solidFill>
                          <a:effectLst/>
                        </a:rPr>
                        <a:t>ГОД</a:t>
                      </a:r>
                      <a:endParaRPr lang="ru-RU" sz="1100" b="1" u="none" strike="noStrike" kern="1200" dirty="0">
                        <a:solidFill>
                          <a:srgbClr val="800000"/>
                        </a:solidFill>
                        <a:effectLst/>
                        <a:latin typeface="+mn-lt"/>
                        <a:ea typeface="+mn-ea"/>
                        <a:cs typeface="+mn-cs"/>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algn="ctr" fontAlgn="b"/>
                      <a:endParaRPr lang="ru-RU" sz="1000" b="1" u="none" strike="noStrike" kern="1200" dirty="0">
                        <a:solidFill>
                          <a:schemeClr val="dk1"/>
                        </a:solidFill>
                        <a:effectLst/>
                        <a:latin typeface="+mn-lt"/>
                        <a:ea typeface="+mn-ea"/>
                        <a:cs typeface="+mn-cs"/>
                      </a:endParaRPr>
                    </a:p>
                  </a:txBody>
                  <a:tcPr marL="9525" marR="9525" marT="9525" marB="0" anchor="b">
                    <a:solidFill>
                      <a:schemeClr val="accent1"/>
                    </a:solidFill>
                  </a:tcPr>
                </a:tc>
                <a:tc hMerge="1">
                  <a:txBody>
                    <a:bodyPr/>
                    <a:lstStyle/>
                    <a:p>
                      <a:endParaRPr lang="ru-RU"/>
                    </a:p>
                  </a:txBody>
                  <a:tcPr/>
                </a:tc>
                <a:extLst>
                  <a:ext uri="{0D108BD9-81ED-4DB2-BD59-A6C34878D82A}">
                    <a16:rowId xmlns="" xmlns:a16="http://schemas.microsoft.com/office/drawing/2014/main" val="10000"/>
                  </a:ext>
                </a:extLst>
              </a:tr>
              <a:tr h="203774">
                <a:tc vMerge="1">
                  <a:txBody>
                    <a:bodyPr/>
                    <a:lstStyle/>
                    <a:p>
                      <a:pPr algn="ctr" fontAlgn="b"/>
                      <a:endParaRPr lang="ru-RU" sz="1000" b="1" i="0" u="none" strike="noStrike" dirty="0">
                        <a:solidFill>
                          <a:srgbClr val="000000"/>
                        </a:solidFill>
                        <a:effectLst/>
                        <a:latin typeface="Calibri"/>
                      </a:endParaRPr>
                    </a:p>
                  </a:txBody>
                  <a:tcPr marL="9525" marR="9525" marT="9525" marB="0" anchor="b"/>
                </a:tc>
                <a:tc>
                  <a:txBody>
                    <a:bodyPr/>
                    <a:lstStyle/>
                    <a:p>
                      <a:pPr algn="ctr" fontAlgn="ctr"/>
                      <a:r>
                        <a:rPr lang="ru-RU" sz="1200" b="1" u="none" strike="noStrike" dirty="0" smtClean="0">
                          <a:solidFill>
                            <a:srgbClr val="800000"/>
                          </a:solidFill>
                          <a:effectLst/>
                          <a:latin typeface="+mn-lt"/>
                        </a:rPr>
                        <a:t>2014</a:t>
                      </a:r>
                      <a:endParaRPr lang="ru-RU" sz="1200" b="1" i="0" u="none" strike="noStrike" dirty="0">
                        <a:solidFill>
                          <a:srgbClr val="800000"/>
                        </a:solidFill>
                        <a:effectLst/>
                        <a:latin typeface="+mn-lt"/>
                      </a:endParaRPr>
                    </a:p>
                  </a:txBody>
                  <a:tcPr marL="9525" marR="9525"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1200" b="1" u="none" strike="noStrike" dirty="0" smtClean="0">
                          <a:solidFill>
                            <a:srgbClr val="800000"/>
                          </a:solidFill>
                          <a:effectLst/>
                          <a:latin typeface="+mn-lt"/>
                        </a:rPr>
                        <a:t>2015</a:t>
                      </a:r>
                      <a:endParaRPr lang="ru-RU" sz="1200" b="1" i="0" u="none" strike="noStrike" dirty="0">
                        <a:solidFill>
                          <a:srgbClr val="800000"/>
                        </a:solidFill>
                        <a:effectLst/>
                        <a:latin typeface="+mn-lt"/>
                      </a:endParaRPr>
                    </a:p>
                  </a:txBody>
                  <a:tcPr marL="9525" marR="9525"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1200" b="1" i="0" u="none" strike="noStrike" dirty="0" smtClean="0">
                          <a:solidFill>
                            <a:srgbClr val="800000"/>
                          </a:solidFill>
                          <a:effectLst/>
                          <a:latin typeface="+mn-lt"/>
                        </a:rPr>
                        <a:t>2016</a:t>
                      </a:r>
                    </a:p>
                  </a:txBody>
                  <a:tcPr marL="9525" marR="9525"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1"/>
                  </a:ext>
                </a:extLst>
              </a:tr>
              <a:tr h="402173">
                <a:tc>
                  <a:txBody>
                    <a:bodyPr/>
                    <a:lstStyle/>
                    <a:p>
                      <a:pPr algn="ctr" fontAlgn="b"/>
                      <a:r>
                        <a:rPr lang="ru-RU" sz="1200" b="1" u="none" strike="noStrike" dirty="0">
                          <a:solidFill>
                            <a:srgbClr val="800000"/>
                          </a:solidFill>
                          <a:effectLst/>
                        </a:rPr>
                        <a:t>Скота и птицы на убой (в живом весе</a:t>
                      </a:r>
                      <a:r>
                        <a:rPr lang="ru-RU" sz="1200" b="1" u="none" strike="noStrike" dirty="0" smtClean="0">
                          <a:solidFill>
                            <a:srgbClr val="800000"/>
                          </a:solidFill>
                          <a:effectLst/>
                        </a:rPr>
                        <a:t>) всего</a:t>
                      </a:r>
                      <a:r>
                        <a:rPr lang="ru-RU" sz="1200" b="1" u="none" strike="noStrike" dirty="0">
                          <a:solidFill>
                            <a:srgbClr val="800000"/>
                          </a:solidFill>
                          <a:effectLst/>
                        </a:rPr>
                        <a:t>, </a:t>
                      </a:r>
                      <a:r>
                        <a:rPr lang="ru-RU" sz="1200" b="1" u="none" strike="noStrike" dirty="0" smtClean="0">
                          <a:solidFill>
                            <a:srgbClr val="800000"/>
                          </a:solidFill>
                          <a:effectLst/>
                        </a:rPr>
                        <a:t>в т.ч.:</a:t>
                      </a:r>
                      <a:endParaRPr lang="ru-RU" sz="1200" b="1" i="0" u="none" strike="noStrike" dirty="0">
                        <a:solidFill>
                          <a:srgbClr val="800000"/>
                        </a:solidFill>
                        <a:effectLst/>
                        <a:latin typeface="Calibri"/>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i="0" u="none" strike="noStrike" dirty="0" smtClean="0">
                          <a:solidFill>
                            <a:srgbClr val="800000"/>
                          </a:solidFill>
                          <a:effectLst/>
                          <a:latin typeface="+mn-lt"/>
                        </a:rPr>
                        <a:t>1576,4</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i="0" u="none" strike="noStrike" dirty="0" smtClean="0">
                          <a:solidFill>
                            <a:srgbClr val="800000"/>
                          </a:solidFill>
                          <a:effectLst/>
                          <a:latin typeface="+mn-lt"/>
                        </a:rPr>
                        <a:t>1618,1</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i="0" u="none" strike="noStrike" dirty="0" smtClean="0">
                          <a:solidFill>
                            <a:srgbClr val="C00000"/>
                          </a:solidFill>
                          <a:effectLst/>
                          <a:latin typeface="+mn-lt"/>
                        </a:rPr>
                        <a:t>1634,0</a:t>
                      </a:r>
                      <a:endParaRPr lang="ru-RU" sz="1200" b="1" i="0" u="none" strike="noStrike" dirty="0">
                        <a:solidFill>
                          <a:srgbClr val="C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2"/>
                  </a:ext>
                </a:extLst>
              </a:tr>
              <a:tr h="203774">
                <a:tc>
                  <a:txBody>
                    <a:bodyPr/>
                    <a:lstStyle/>
                    <a:p>
                      <a:pPr algn="ctr" fontAlgn="b"/>
                      <a:r>
                        <a:rPr lang="ru-RU" sz="1200" b="1" i="0" u="none" strike="noStrike" dirty="0" smtClean="0">
                          <a:solidFill>
                            <a:srgbClr val="800000"/>
                          </a:solidFill>
                          <a:effectLst/>
                          <a:latin typeface="+mn-lt"/>
                        </a:rPr>
                        <a:t>говядина</a:t>
                      </a:r>
                      <a:endParaRPr lang="ru-RU" sz="1200" b="1" i="0" u="none" strike="noStrike" dirty="0">
                        <a:solidFill>
                          <a:srgbClr val="800000"/>
                        </a:solidFill>
                        <a:effectLst/>
                        <a:latin typeface="Calibri"/>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800000"/>
                          </a:solidFill>
                          <a:effectLst/>
                          <a:latin typeface="+mn-lt"/>
                        </a:rPr>
                        <a:t>34,6</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800000"/>
                          </a:solidFill>
                          <a:effectLst/>
                          <a:latin typeface="+mn-lt"/>
                        </a:rPr>
                        <a:t>36,1</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i="0" u="none" strike="noStrike" dirty="0" smtClean="0">
                          <a:solidFill>
                            <a:srgbClr val="C00000"/>
                          </a:solidFill>
                          <a:effectLst/>
                          <a:latin typeface="+mn-lt"/>
                        </a:rPr>
                        <a:t>37,6</a:t>
                      </a:r>
                      <a:endParaRPr lang="ru-RU" sz="1200" b="1" i="0" u="none" strike="noStrike" dirty="0">
                        <a:solidFill>
                          <a:srgbClr val="C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3"/>
                  </a:ext>
                </a:extLst>
              </a:tr>
              <a:tr h="203774">
                <a:tc>
                  <a:txBody>
                    <a:bodyPr/>
                    <a:lstStyle/>
                    <a:p>
                      <a:pPr algn="ctr" fontAlgn="b"/>
                      <a:r>
                        <a:rPr lang="ru-RU" sz="1200" b="1" u="none" strike="noStrike" dirty="0" smtClean="0">
                          <a:solidFill>
                            <a:srgbClr val="800000"/>
                          </a:solidFill>
                          <a:effectLst/>
                        </a:rPr>
                        <a:t>свинина</a:t>
                      </a:r>
                      <a:endParaRPr lang="ru-RU" sz="1200" b="1" i="0" u="none" strike="noStrike" dirty="0">
                        <a:solidFill>
                          <a:srgbClr val="800000"/>
                        </a:solidFill>
                        <a:effectLst/>
                        <a:latin typeface="Calibri"/>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800000"/>
                          </a:solidFill>
                          <a:effectLst/>
                          <a:latin typeface="+mn-lt"/>
                        </a:rPr>
                        <a:t>732,1</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800000"/>
                          </a:solidFill>
                          <a:effectLst/>
                          <a:latin typeface="+mn-lt"/>
                        </a:rPr>
                        <a:t>749,3</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C00000"/>
                          </a:solidFill>
                          <a:effectLst/>
                          <a:latin typeface="+mn-lt"/>
                        </a:rPr>
                        <a:t>787,4</a:t>
                      </a:r>
                      <a:endParaRPr lang="ru-RU" sz="1200" b="1" i="0" u="none" strike="noStrike" dirty="0">
                        <a:solidFill>
                          <a:srgbClr val="C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4"/>
                  </a:ext>
                </a:extLst>
              </a:tr>
              <a:tr h="203774">
                <a:tc>
                  <a:txBody>
                    <a:bodyPr/>
                    <a:lstStyle/>
                    <a:p>
                      <a:pPr algn="ctr" fontAlgn="b"/>
                      <a:r>
                        <a:rPr lang="ru-RU" sz="1200" b="1" u="none" strike="noStrike" dirty="0">
                          <a:solidFill>
                            <a:srgbClr val="800000"/>
                          </a:solidFill>
                          <a:effectLst/>
                        </a:rPr>
                        <a:t>МРС</a:t>
                      </a:r>
                      <a:endParaRPr lang="ru-RU" sz="1200" b="1" i="0" u="none" strike="noStrike" dirty="0">
                        <a:solidFill>
                          <a:srgbClr val="800000"/>
                        </a:solidFill>
                        <a:effectLst/>
                        <a:latin typeface="Calibri"/>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800000"/>
                          </a:solidFill>
                          <a:effectLst/>
                          <a:latin typeface="+mn-lt"/>
                        </a:rPr>
                        <a:t>1,8</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800000"/>
                          </a:solidFill>
                          <a:effectLst/>
                          <a:latin typeface="+mn-lt"/>
                        </a:rPr>
                        <a:t>2,2</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ru-RU" sz="1200" b="1" dirty="0" smtClean="0">
                          <a:solidFill>
                            <a:srgbClr val="C00000"/>
                          </a:solidFill>
                          <a:latin typeface="+mn-lt"/>
                        </a:rPr>
                        <a:t>2,2</a:t>
                      </a:r>
                      <a:endParaRPr lang="ru-RU" sz="1200" b="1" dirty="0">
                        <a:solidFill>
                          <a:srgbClr val="C00000"/>
                        </a:solidFill>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5"/>
                  </a:ext>
                </a:extLst>
              </a:tr>
              <a:tr h="203774">
                <a:tc>
                  <a:txBody>
                    <a:bodyPr/>
                    <a:lstStyle/>
                    <a:p>
                      <a:pPr algn="ctr" fontAlgn="b"/>
                      <a:r>
                        <a:rPr lang="ru-RU" sz="1200" b="1" u="none" strike="noStrike" dirty="0">
                          <a:solidFill>
                            <a:srgbClr val="800000"/>
                          </a:solidFill>
                          <a:effectLst/>
                        </a:rPr>
                        <a:t>птица</a:t>
                      </a:r>
                      <a:endParaRPr lang="ru-RU" sz="1200" b="1" i="0" u="none" strike="noStrike" dirty="0">
                        <a:solidFill>
                          <a:srgbClr val="800000"/>
                        </a:solidFill>
                        <a:effectLst/>
                        <a:latin typeface="Calibri"/>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800000"/>
                          </a:solidFill>
                          <a:effectLst/>
                          <a:latin typeface="+mn-lt"/>
                        </a:rPr>
                        <a:t>807,9</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800000"/>
                          </a:solidFill>
                          <a:effectLst/>
                          <a:latin typeface="+mn-lt"/>
                        </a:rPr>
                        <a:t>830,5</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i="0" u="none" strike="noStrike" dirty="0" smtClean="0">
                          <a:solidFill>
                            <a:srgbClr val="C00000"/>
                          </a:solidFill>
                          <a:effectLst/>
                          <a:latin typeface="+mn-lt"/>
                        </a:rPr>
                        <a:t>806,8</a:t>
                      </a:r>
                      <a:endParaRPr lang="ru-RU" sz="1200" b="1" i="0" u="none" strike="noStrike" dirty="0">
                        <a:solidFill>
                          <a:srgbClr val="C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6"/>
                  </a:ext>
                </a:extLst>
              </a:tr>
              <a:tr h="203774">
                <a:tc>
                  <a:txBody>
                    <a:bodyPr/>
                    <a:lstStyle/>
                    <a:p>
                      <a:pPr algn="ctr" fontAlgn="b"/>
                      <a:r>
                        <a:rPr lang="ru-RU" sz="1200" b="1" u="none" strike="noStrike" dirty="0">
                          <a:solidFill>
                            <a:srgbClr val="800000"/>
                          </a:solidFill>
                          <a:effectLst/>
                        </a:rPr>
                        <a:t>молоко</a:t>
                      </a:r>
                      <a:endParaRPr lang="ru-RU" sz="1200" b="1" i="0" u="none" strike="noStrike" dirty="0">
                        <a:solidFill>
                          <a:srgbClr val="800000"/>
                        </a:solidFill>
                        <a:effectLst/>
                        <a:latin typeface="Calibri"/>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800000"/>
                          </a:solidFill>
                          <a:effectLst/>
                          <a:latin typeface="+mn-lt"/>
                        </a:rPr>
                        <a:t>530,5</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800000"/>
                          </a:solidFill>
                          <a:effectLst/>
                          <a:latin typeface="+mn-lt"/>
                        </a:rPr>
                        <a:t>532,8</a:t>
                      </a:r>
                      <a:endParaRPr lang="ru-RU" sz="1200" b="1" i="0" u="none" strike="noStrike" dirty="0">
                        <a:solidFill>
                          <a:srgbClr val="8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i="0" u="none" strike="noStrike" dirty="0" smtClean="0">
                          <a:solidFill>
                            <a:srgbClr val="C00000"/>
                          </a:solidFill>
                          <a:effectLst/>
                          <a:latin typeface="+mn-lt"/>
                        </a:rPr>
                        <a:t>542,4</a:t>
                      </a:r>
                      <a:endParaRPr lang="ru-RU" sz="1200" b="1" i="0" u="none" strike="noStrike" dirty="0">
                        <a:solidFill>
                          <a:srgbClr val="C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7"/>
                  </a:ext>
                </a:extLst>
              </a:tr>
              <a:tr h="203774">
                <a:tc>
                  <a:txBody>
                    <a:bodyPr/>
                    <a:lstStyle/>
                    <a:p>
                      <a:pPr algn="ctr" fontAlgn="b"/>
                      <a:r>
                        <a:rPr lang="ru-RU" sz="1200" b="1" u="none" strike="noStrike" dirty="0">
                          <a:solidFill>
                            <a:srgbClr val="800000"/>
                          </a:solidFill>
                          <a:effectLst/>
                        </a:rPr>
                        <a:t>яйца, млн. </a:t>
                      </a:r>
                      <a:r>
                        <a:rPr lang="ru-RU" sz="1200" b="1" u="none" strike="noStrike" dirty="0" smtClean="0">
                          <a:solidFill>
                            <a:srgbClr val="800000"/>
                          </a:solidFill>
                          <a:effectLst/>
                        </a:rPr>
                        <a:t>шт.</a:t>
                      </a:r>
                      <a:endParaRPr lang="ru-RU" sz="1200" b="1" i="0" u="none" strike="noStrike" dirty="0">
                        <a:solidFill>
                          <a:srgbClr val="800000"/>
                        </a:solidFill>
                        <a:effectLst/>
                        <a:latin typeface="Calibri"/>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b="1" dirty="0" smtClean="0">
                          <a:solidFill>
                            <a:srgbClr val="800000"/>
                          </a:solidFill>
                          <a:effectLst/>
                          <a:latin typeface="+mn-lt"/>
                        </a:rPr>
                        <a:t>1300,2</a:t>
                      </a:r>
                      <a:endParaRPr lang="ru-RU" sz="1200" b="1" dirty="0">
                        <a:solidFill>
                          <a:srgbClr val="800000"/>
                        </a:solidFill>
                        <a:effectLst/>
                        <a:latin typeface="+mn-lt"/>
                      </a:endParaRPr>
                    </a:p>
                  </a:txBody>
                  <a:tcPr marL="40453" marR="40453"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ru-RU" sz="1200" b="1" i="0" kern="1200" dirty="0" smtClean="0">
                          <a:solidFill>
                            <a:srgbClr val="800000"/>
                          </a:solidFill>
                          <a:effectLst/>
                          <a:latin typeface="+mn-lt"/>
                          <a:ea typeface="+mn-ea"/>
                          <a:cs typeface="+mn-cs"/>
                        </a:rPr>
                        <a:t>1477,4</a:t>
                      </a:r>
                      <a:endParaRPr lang="ru-RU" sz="1200" b="1" dirty="0">
                        <a:solidFill>
                          <a:srgbClr val="800000"/>
                        </a:solidFill>
                        <a:latin typeface="+mn-lt"/>
                      </a:endParaRPr>
                    </a:p>
                  </a:txBody>
                  <a:tcPr marL="40453" marR="40453"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b"/>
                      <a:r>
                        <a:rPr lang="ru-RU" sz="1200" b="1" u="none" strike="noStrike" dirty="0" smtClean="0">
                          <a:solidFill>
                            <a:srgbClr val="C00000"/>
                          </a:solidFill>
                          <a:effectLst/>
                          <a:latin typeface="+mn-lt"/>
                        </a:rPr>
                        <a:t>1583,0</a:t>
                      </a:r>
                      <a:endParaRPr lang="ru-RU" sz="1200" b="1" i="0" u="none" strike="noStrike" dirty="0">
                        <a:solidFill>
                          <a:srgbClr val="C00000"/>
                        </a:solidFill>
                        <a:effectLst/>
                        <a:latin typeface="+mn-lt"/>
                      </a:endParaRPr>
                    </a:p>
                  </a:txBody>
                  <a:tcPr marL="9525" marR="9525" marT="9525" marB="0" anchor="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8"/>
                  </a:ext>
                </a:extLst>
              </a:tr>
            </a:tbl>
          </a:graphicData>
        </a:graphic>
      </p:graphicFrame>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293096"/>
            <a:ext cx="2242603" cy="1740618"/>
          </a:xfrm>
          <a:prstGeom prst="rect">
            <a:avLst/>
          </a:prstGeom>
        </p:spPr>
      </p:pic>
      <p:sp>
        <p:nvSpPr>
          <p:cNvPr id="11" name="Заголовок 1"/>
          <p:cNvSpPr txBox="1">
            <a:spLocks/>
          </p:cNvSpPr>
          <p:nvPr/>
        </p:nvSpPr>
        <p:spPr>
          <a:xfrm>
            <a:off x="2909251" y="4591905"/>
            <a:ext cx="612068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dirty="0" smtClean="0">
                <a:solidFill>
                  <a:srgbClr val="800000"/>
                </a:solidFill>
              </a:rPr>
              <a:t>9 месяцев 2017 г. </a:t>
            </a:r>
            <a:r>
              <a:rPr lang="ru-RU" sz="2800" dirty="0" err="1" smtClean="0">
                <a:solidFill>
                  <a:srgbClr val="800000"/>
                </a:solidFill>
              </a:rPr>
              <a:t>Роспотребнадзором</a:t>
            </a:r>
            <a:r>
              <a:rPr lang="ru-RU" sz="2800" dirty="0" smtClean="0">
                <a:solidFill>
                  <a:srgbClr val="800000"/>
                </a:solidFill>
              </a:rPr>
              <a:t> исследовано                         127 000 проб мясной продукции. Не соответствует гигиеническим нормативам – 4%. </a:t>
            </a:r>
          </a:p>
          <a:p>
            <a:r>
              <a:rPr lang="ru-RU" sz="2800" dirty="0" smtClean="0">
                <a:solidFill>
                  <a:srgbClr val="800000"/>
                </a:solidFill>
              </a:rPr>
              <a:t>Забраковано 7,5 тыс. партий мясной продукции общим </a:t>
            </a:r>
            <a:r>
              <a:rPr lang="ru-RU" sz="2800" dirty="0" err="1" smtClean="0">
                <a:solidFill>
                  <a:srgbClr val="800000"/>
                </a:solidFill>
              </a:rPr>
              <a:t>оъемом</a:t>
            </a:r>
            <a:r>
              <a:rPr lang="ru-RU" sz="2800" dirty="0" smtClean="0">
                <a:solidFill>
                  <a:srgbClr val="800000"/>
                </a:solidFill>
              </a:rPr>
              <a:t> 43,5 </a:t>
            </a:r>
            <a:r>
              <a:rPr lang="ru-RU" sz="2800" dirty="0" smtClean="0">
                <a:solidFill>
                  <a:srgbClr val="800000"/>
                </a:solidFill>
              </a:rPr>
              <a:t>тонн</a:t>
            </a:r>
          </a:p>
          <a:p>
            <a:endParaRPr lang="ru-RU" sz="2800" dirty="0">
              <a:solidFill>
                <a:srgbClr val="800000"/>
              </a:solidFill>
            </a:endParaRPr>
          </a:p>
          <a:p>
            <a:endParaRPr lang="ru-RU" sz="2800" dirty="0">
              <a:solidFill>
                <a:srgbClr val="800000"/>
              </a:solidFill>
            </a:endParaRPr>
          </a:p>
        </p:txBody>
      </p:sp>
    </p:spTree>
    <p:extLst>
      <p:ext uri="{BB962C8B-B14F-4D97-AF65-F5344CB8AC3E}">
        <p14:creationId xmlns:p14="http://schemas.microsoft.com/office/powerpoint/2010/main" val="2703004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cap="all" dirty="0">
                <a:solidFill>
                  <a:srgbClr val="800000"/>
                </a:solidFill>
                <a:latin typeface="+mn-lt"/>
                <a:ea typeface="+mn-ea"/>
                <a:cs typeface="+mn-cs"/>
              </a:rPr>
              <a:t>Меры разных стран</a:t>
            </a:r>
            <a:br>
              <a:rPr lang="ru-RU" sz="2400" b="1" cap="all" dirty="0">
                <a:solidFill>
                  <a:srgbClr val="800000"/>
                </a:solidFill>
                <a:latin typeface="+mn-lt"/>
                <a:ea typeface="+mn-ea"/>
                <a:cs typeface="+mn-cs"/>
              </a:rPr>
            </a:br>
            <a:r>
              <a:rPr lang="ru-RU" sz="2400" b="1" cap="all" dirty="0">
                <a:solidFill>
                  <a:srgbClr val="800000"/>
                </a:solidFill>
                <a:latin typeface="+mn-lt"/>
                <a:ea typeface="+mn-ea"/>
                <a:cs typeface="+mn-cs"/>
              </a:rPr>
              <a:t>по сокращению количества применяемых антибиотиков</a:t>
            </a:r>
          </a:p>
        </p:txBody>
      </p:sp>
      <p:sp>
        <p:nvSpPr>
          <p:cNvPr id="3" name="Объект 2"/>
          <p:cNvSpPr>
            <a:spLocks noGrp="1"/>
          </p:cNvSpPr>
          <p:nvPr>
            <p:ph sz="half" idx="1"/>
          </p:nvPr>
        </p:nvSpPr>
        <p:spPr>
          <a:xfrm>
            <a:off x="457200" y="1600200"/>
            <a:ext cx="5122912" cy="4637112"/>
          </a:xfrm>
        </p:spPr>
        <p:txBody>
          <a:bodyPr>
            <a:normAutofit fontScale="70000" lnSpcReduction="20000"/>
          </a:bodyPr>
          <a:lstStyle/>
          <a:p>
            <a:pPr>
              <a:buClr>
                <a:srgbClr val="FFC000"/>
              </a:buClr>
            </a:pPr>
            <a:r>
              <a:rPr lang="ru-RU" dirty="0">
                <a:solidFill>
                  <a:srgbClr val="800000"/>
                </a:solidFill>
              </a:rPr>
              <a:t>Многие страны </a:t>
            </a:r>
            <a:r>
              <a:rPr lang="ru-RU" dirty="0" smtClean="0">
                <a:solidFill>
                  <a:srgbClr val="800000"/>
                </a:solidFill>
              </a:rPr>
              <a:t>принимают </a:t>
            </a:r>
            <a:r>
              <a:rPr lang="ru-RU" dirty="0">
                <a:solidFill>
                  <a:srgbClr val="800000"/>
                </a:solidFill>
              </a:rPr>
              <a:t>меры для сокращения применения антибиотиков в продовольственном животноводстве. </a:t>
            </a:r>
            <a:endParaRPr lang="ru-RU" dirty="0" smtClean="0">
              <a:solidFill>
                <a:srgbClr val="800000"/>
              </a:solidFill>
            </a:endParaRPr>
          </a:p>
          <a:p>
            <a:pPr>
              <a:buClr>
                <a:srgbClr val="FFC000"/>
              </a:buClr>
            </a:pPr>
            <a:r>
              <a:rPr lang="ru-RU" dirty="0" smtClean="0">
                <a:solidFill>
                  <a:srgbClr val="800000"/>
                </a:solidFill>
              </a:rPr>
              <a:t>2006 </a:t>
            </a:r>
            <a:r>
              <a:rPr lang="ru-RU" dirty="0">
                <a:solidFill>
                  <a:srgbClr val="800000"/>
                </a:solidFill>
              </a:rPr>
              <a:t>г. </a:t>
            </a:r>
            <a:r>
              <a:rPr lang="ru-RU" dirty="0" smtClean="0">
                <a:solidFill>
                  <a:srgbClr val="800000"/>
                </a:solidFill>
              </a:rPr>
              <a:t>- Европейский союз запретил использование </a:t>
            </a:r>
            <a:r>
              <a:rPr lang="ru-RU" dirty="0">
                <a:solidFill>
                  <a:srgbClr val="800000"/>
                </a:solidFill>
              </a:rPr>
              <a:t>антибиотиков для стимулирования роста. </a:t>
            </a:r>
            <a:endParaRPr lang="ru-RU" dirty="0" smtClean="0">
              <a:solidFill>
                <a:srgbClr val="800000"/>
              </a:solidFill>
            </a:endParaRPr>
          </a:p>
          <a:p>
            <a:pPr>
              <a:buClr>
                <a:srgbClr val="FFC000"/>
              </a:buClr>
            </a:pPr>
            <a:r>
              <a:rPr lang="ru-RU" dirty="0" smtClean="0">
                <a:solidFill>
                  <a:srgbClr val="800000"/>
                </a:solidFill>
              </a:rPr>
              <a:t>2006 г. – Дания запретила использование в животноводстве </a:t>
            </a:r>
            <a:r>
              <a:rPr lang="ru-RU" dirty="0" err="1" smtClean="0">
                <a:solidFill>
                  <a:srgbClr val="800000"/>
                </a:solidFill>
              </a:rPr>
              <a:t>фторхинолонов</a:t>
            </a:r>
            <a:r>
              <a:rPr lang="ru-RU" dirty="0" smtClean="0">
                <a:solidFill>
                  <a:srgbClr val="800000"/>
                </a:solidFill>
              </a:rPr>
              <a:t>, а в 2011 г. – цефалоспоринов.  </a:t>
            </a:r>
          </a:p>
          <a:p>
            <a:pPr>
              <a:buClr>
                <a:srgbClr val="FFC000"/>
              </a:buClr>
            </a:pPr>
            <a:r>
              <a:rPr lang="ru-RU" dirty="0" smtClean="0">
                <a:solidFill>
                  <a:srgbClr val="800000"/>
                </a:solidFill>
              </a:rPr>
              <a:t>Потребители </a:t>
            </a:r>
            <a:r>
              <a:rPr lang="ru-RU" dirty="0">
                <a:solidFill>
                  <a:srgbClr val="800000"/>
                </a:solidFill>
              </a:rPr>
              <a:t>также способствуют расширению спроса на мясо животных, выращенных без регулярного использования антибиотиков, и некоторые крупные производители пищевой продукции принимают политику обеспечения мясной продукции, «</a:t>
            </a:r>
            <a:r>
              <a:rPr lang="ru-RU" b="1" dirty="0">
                <a:solidFill>
                  <a:srgbClr val="800000"/>
                </a:solidFill>
              </a:rPr>
              <a:t>свободной от антибиотиков</a:t>
            </a:r>
            <a:r>
              <a:rPr lang="ru-RU" dirty="0">
                <a:solidFill>
                  <a:srgbClr val="800000"/>
                </a:solidFill>
              </a:rPr>
              <a:t>». </a:t>
            </a:r>
            <a:endParaRPr lang="ru-RU" dirty="0" smtClean="0">
              <a:solidFill>
                <a:srgbClr val="800000"/>
              </a:solidFill>
            </a:endParaRPr>
          </a:p>
          <a:p>
            <a:pPr>
              <a:buClr>
                <a:srgbClr val="FFC000"/>
              </a:buClr>
            </a:pPr>
            <a:endParaRPr lang="ru-RU" dirty="0">
              <a:solidFill>
                <a:srgbClr val="800000"/>
              </a:solidFill>
            </a:endParaRPr>
          </a:p>
        </p:txBody>
      </p:sp>
      <p:pic>
        <p:nvPicPr>
          <p:cNvPr id="4" name="Рисунок 3" descr="ZdorovieZhivotnyh_gerb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792088" cy="720080"/>
          </a:xfrm>
          <a:prstGeom prst="rect">
            <a:avLst/>
          </a:prstGeom>
          <a:noFill/>
          <a:ln w="9525">
            <a:noFill/>
            <a:miter lim="800000"/>
            <a:headEnd/>
            <a:tailEnd/>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077072"/>
            <a:ext cx="3228340" cy="2152015"/>
          </a:xfrm>
          <a:prstGeom prst="rect">
            <a:avLst/>
          </a:prstGeom>
          <a:noFill/>
        </p:spPr>
      </p:pic>
      <p:pic>
        <p:nvPicPr>
          <p:cNvPr id="6" name="Рисунок 5"/>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484784"/>
            <a:ext cx="3228340" cy="2448272"/>
          </a:xfrm>
          <a:prstGeom prst="rect">
            <a:avLst/>
          </a:prstGeom>
          <a:noFill/>
        </p:spPr>
      </p:pic>
    </p:spTree>
    <p:extLst>
      <p:ext uri="{BB962C8B-B14F-4D97-AF65-F5344CB8AC3E}">
        <p14:creationId xmlns:p14="http://schemas.microsoft.com/office/powerpoint/2010/main" val="3555124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noAutofit/>
          </a:bodyPr>
          <a:lstStyle/>
          <a:p>
            <a:r>
              <a:rPr lang="ru-RU" altLang="ru-RU" sz="2400" b="1" cap="all" dirty="0">
                <a:solidFill>
                  <a:srgbClr val="800000"/>
                </a:solidFill>
                <a:latin typeface="+mn-lt"/>
                <a:ea typeface="+mn-ea"/>
                <a:cs typeface="+mn-cs"/>
              </a:rPr>
              <a:t>Пути решения. </a:t>
            </a:r>
            <a:br>
              <a:rPr lang="ru-RU" altLang="ru-RU" sz="2400" b="1" cap="all" dirty="0">
                <a:solidFill>
                  <a:srgbClr val="800000"/>
                </a:solidFill>
                <a:latin typeface="+mn-lt"/>
                <a:ea typeface="+mn-ea"/>
                <a:cs typeface="+mn-cs"/>
              </a:rPr>
            </a:br>
            <a:r>
              <a:rPr lang="ru-RU" altLang="ru-RU" sz="2400" b="1" cap="all" dirty="0">
                <a:solidFill>
                  <a:srgbClr val="800000"/>
                </a:solidFill>
                <a:latin typeface="+mn-lt"/>
                <a:ea typeface="+mn-ea"/>
                <a:cs typeface="+mn-cs"/>
              </a:rPr>
              <a:t>Мониторинг применения антимикробных препаратов </a:t>
            </a:r>
            <a:r>
              <a:rPr lang="ru-RU" altLang="ru-RU" sz="2400" b="1" cap="all" dirty="0" smtClean="0">
                <a:solidFill>
                  <a:srgbClr val="800000"/>
                </a:solidFill>
                <a:latin typeface="+mn-lt"/>
                <a:ea typeface="+mn-ea"/>
                <a:cs typeface="+mn-cs"/>
              </a:rPr>
              <a:t> </a:t>
            </a:r>
            <a:endParaRPr lang="ru-RU" altLang="ru-RU" sz="2400" b="1" cap="all" dirty="0">
              <a:solidFill>
                <a:srgbClr val="800000"/>
              </a:solidFill>
              <a:latin typeface="+mn-lt"/>
              <a:ea typeface="+mn-ea"/>
              <a:cs typeface="+mn-cs"/>
            </a:endParaRPr>
          </a:p>
        </p:txBody>
      </p:sp>
      <p:pic>
        <p:nvPicPr>
          <p:cNvPr id="25603" name="Содержимое 4" descr="Таблица Дания.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599" y="1601943"/>
            <a:ext cx="7993013" cy="4490882"/>
          </a:xfrm>
        </p:spPr>
      </p:pic>
      <p:pic>
        <p:nvPicPr>
          <p:cNvPr id="25604" name="Рисунок 7" descr="Логотип ЗДОРОВЬЕ ЖИВОТНЫХ.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692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85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764704"/>
            <a:ext cx="7499176" cy="1143000"/>
          </a:xfrm>
        </p:spPr>
        <p:txBody>
          <a:bodyPr>
            <a:noAutofit/>
          </a:bodyPr>
          <a:lstStyle/>
          <a:p>
            <a:r>
              <a:rPr lang="ru-RU" sz="2400" b="1" cap="all" dirty="0" smtClean="0">
                <a:solidFill>
                  <a:srgbClr val="800000"/>
                </a:solidFill>
                <a:latin typeface="+mn-lt"/>
                <a:ea typeface="+mn-ea"/>
                <a:cs typeface="+mn-cs"/>
              </a:rPr>
              <a:t>Стратегия </a:t>
            </a:r>
            <a:r>
              <a:rPr lang="ru-RU" sz="2400" b="1" cap="all" dirty="0">
                <a:solidFill>
                  <a:srgbClr val="800000"/>
                </a:solidFill>
                <a:latin typeface="+mn-lt"/>
                <a:ea typeface="+mn-ea"/>
                <a:cs typeface="+mn-cs"/>
              </a:rPr>
              <a:t>предупреждения распространения антимикробной резистентности в Российской Федерации (утв. распоряжением Правительства РФ 25.09.2017 г. N 2045-р</a:t>
            </a:r>
            <a:r>
              <a:rPr lang="ru-RU" sz="2400" b="1" cap="all" dirty="0" smtClean="0">
                <a:solidFill>
                  <a:srgbClr val="800000"/>
                </a:solidFill>
                <a:latin typeface="+mn-lt"/>
                <a:ea typeface="+mn-ea"/>
                <a:cs typeface="+mn-cs"/>
              </a:rPr>
              <a:t>).</a:t>
            </a:r>
            <a:br>
              <a:rPr lang="ru-RU" sz="2400" b="1" cap="all" dirty="0" smtClean="0">
                <a:solidFill>
                  <a:srgbClr val="800000"/>
                </a:solidFill>
                <a:latin typeface="+mn-lt"/>
                <a:ea typeface="+mn-ea"/>
                <a:cs typeface="+mn-cs"/>
              </a:rPr>
            </a:br>
            <a:r>
              <a:rPr lang="ru-RU" sz="2400" b="1" cap="all" dirty="0">
                <a:solidFill>
                  <a:srgbClr val="800000"/>
                </a:solidFill>
              </a:rPr>
              <a:t>Основные направления</a:t>
            </a:r>
            <a:endParaRPr lang="ru-RU" sz="2400" b="1" cap="all" dirty="0">
              <a:solidFill>
                <a:srgbClr val="800000"/>
              </a:solidFill>
              <a:latin typeface="+mn-lt"/>
              <a:ea typeface="+mn-ea"/>
              <a:cs typeface="+mn-cs"/>
            </a:endParaRPr>
          </a:p>
        </p:txBody>
      </p:sp>
      <p:sp>
        <p:nvSpPr>
          <p:cNvPr id="3" name="Объект 2"/>
          <p:cNvSpPr>
            <a:spLocks noGrp="1"/>
          </p:cNvSpPr>
          <p:nvPr>
            <p:ph sz="half" idx="1"/>
          </p:nvPr>
        </p:nvSpPr>
        <p:spPr>
          <a:xfrm>
            <a:off x="467544" y="2420888"/>
            <a:ext cx="5832648" cy="4133056"/>
          </a:xfrm>
        </p:spPr>
        <p:txBody>
          <a:bodyPr>
            <a:normAutofit fontScale="77500" lnSpcReduction="20000"/>
          </a:bodyPr>
          <a:lstStyle/>
          <a:p>
            <a:pPr algn="just">
              <a:buClr>
                <a:srgbClr val="FFC000"/>
              </a:buClr>
            </a:pPr>
            <a:r>
              <a:rPr lang="ru-RU" dirty="0" smtClean="0">
                <a:solidFill>
                  <a:srgbClr val="800000"/>
                </a:solidFill>
              </a:rPr>
              <a:t>снижение  </a:t>
            </a:r>
            <a:r>
              <a:rPr lang="ru-RU" dirty="0">
                <a:solidFill>
                  <a:srgbClr val="800000"/>
                </a:solidFill>
              </a:rPr>
              <a:t>количества применяемых антибиотиков в животноводстве, </a:t>
            </a:r>
            <a:endParaRPr lang="ru-RU" dirty="0" smtClean="0">
              <a:solidFill>
                <a:srgbClr val="800000"/>
              </a:solidFill>
            </a:endParaRPr>
          </a:p>
          <a:p>
            <a:pPr algn="just">
              <a:buClr>
                <a:srgbClr val="FFC000"/>
              </a:buClr>
            </a:pPr>
            <a:r>
              <a:rPr lang="ru-RU" dirty="0" smtClean="0">
                <a:solidFill>
                  <a:srgbClr val="800000"/>
                </a:solidFill>
              </a:rPr>
              <a:t>обучение </a:t>
            </a:r>
            <a:r>
              <a:rPr lang="ru-RU" dirty="0">
                <a:solidFill>
                  <a:srgbClr val="800000"/>
                </a:solidFill>
              </a:rPr>
              <a:t>врачей правильному их </a:t>
            </a:r>
            <a:r>
              <a:rPr lang="ru-RU" dirty="0" smtClean="0">
                <a:solidFill>
                  <a:srgbClr val="800000"/>
                </a:solidFill>
              </a:rPr>
              <a:t>назначению; </a:t>
            </a:r>
          </a:p>
          <a:p>
            <a:pPr algn="just">
              <a:buClr>
                <a:srgbClr val="FFC000"/>
              </a:buClr>
            </a:pPr>
            <a:r>
              <a:rPr lang="ru-RU" dirty="0" smtClean="0">
                <a:solidFill>
                  <a:srgbClr val="800000"/>
                </a:solidFill>
              </a:rPr>
              <a:t>ужесточение </a:t>
            </a:r>
            <a:r>
              <a:rPr lang="ru-RU" dirty="0">
                <a:solidFill>
                  <a:srgbClr val="800000"/>
                </a:solidFill>
              </a:rPr>
              <a:t>контроля за отпуском </a:t>
            </a:r>
            <a:r>
              <a:rPr lang="ru-RU" dirty="0" smtClean="0">
                <a:solidFill>
                  <a:srgbClr val="800000"/>
                </a:solidFill>
              </a:rPr>
              <a:t>антибиотиков в гуманной и ветеринарной медицине; </a:t>
            </a:r>
          </a:p>
          <a:p>
            <a:pPr algn="just">
              <a:buClr>
                <a:srgbClr val="FFC000"/>
              </a:buClr>
            </a:pPr>
            <a:r>
              <a:rPr lang="ru-RU" dirty="0" smtClean="0">
                <a:solidFill>
                  <a:srgbClr val="800000"/>
                </a:solidFill>
              </a:rPr>
              <a:t>Минздрав </a:t>
            </a:r>
            <a:r>
              <a:rPr lang="ru-RU" dirty="0">
                <a:solidFill>
                  <a:srgbClr val="800000"/>
                </a:solidFill>
              </a:rPr>
              <a:t>совместно с заинтересованными федеральными органами исполнительной власти в течение шести месяцев должен представить в правительство план мероприятий по реализации стратегии.  	</a:t>
            </a:r>
          </a:p>
        </p:txBody>
      </p:sp>
      <p:pic>
        <p:nvPicPr>
          <p:cNvPr id="4" name="Рисунок 3" descr="ZdorovieZhivotnyh_gerb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576064" cy="504056"/>
          </a:xfrm>
          <a:prstGeom prst="rect">
            <a:avLst/>
          </a:prstGeom>
          <a:noFill/>
          <a:ln w="9525">
            <a:noFill/>
            <a:miter lim="800000"/>
            <a:headEnd/>
            <a:tailEnd/>
          </a:ln>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174" y="4221088"/>
            <a:ext cx="1859501" cy="1663764"/>
          </a:xfrm>
          <a:prstGeom prst="rect">
            <a:avLst/>
          </a:prstGeom>
        </p:spPr>
      </p:pic>
    </p:spTree>
    <p:extLst>
      <p:ext uri="{BB962C8B-B14F-4D97-AF65-F5344CB8AC3E}">
        <p14:creationId xmlns:p14="http://schemas.microsoft.com/office/powerpoint/2010/main" val="337415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r>
              <a:rPr lang="ru-RU" sz="2400" b="1" cap="all" dirty="0">
                <a:solidFill>
                  <a:srgbClr val="800000"/>
                </a:solidFill>
                <a:latin typeface="+mn-lt"/>
                <a:ea typeface="+mn-ea"/>
                <a:cs typeface="+mn-cs"/>
              </a:rPr>
              <a:t>ГК ЗДОРОВЬЕ ЖИВОТНЫХ </a:t>
            </a:r>
            <a:r>
              <a:rPr lang="ru-RU" sz="2000" b="1" dirty="0" smtClean="0">
                <a:solidFill>
                  <a:srgbClr val="800000"/>
                </a:solidFill>
              </a:rPr>
              <a:t/>
            </a:r>
            <a:br>
              <a:rPr lang="ru-RU" sz="2000" b="1" dirty="0" smtClean="0">
                <a:solidFill>
                  <a:srgbClr val="800000"/>
                </a:solidFill>
              </a:rPr>
            </a:br>
            <a:r>
              <a:rPr lang="ru-RU" sz="2000" b="1" dirty="0" smtClean="0">
                <a:solidFill>
                  <a:srgbClr val="800000"/>
                </a:solidFill>
              </a:rPr>
              <a:t>реализует программу по рациональному применению антимикробных препаратов и решению проблемы антибиотикорезистентности</a:t>
            </a:r>
            <a:br>
              <a:rPr lang="ru-RU" sz="2000" b="1" dirty="0" smtClean="0">
                <a:solidFill>
                  <a:srgbClr val="800000"/>
                </a:solidFill>
              </a:rPr>
            </a:br>
            <a:r>
              <a:rPr lang="ru-RU" sz="2000" b="1" dirty="0" smtClean="0">
                <a:solidFill>
                  <a:srgbClr val="800000"/>
                </a:solidFill>
              </a:rPr>
              <a:t>в </a:t>
            </a:r>
            <a:r>
              <a:rPr lang="ru-RU" sz="2000" b="1" dirty="0" smtClean="0">
                <a:solidFill>
                  <a:srgbClr val="800000"/>
                </a:solidFill>
              </a:rPr>
              <a:t>ветеринарии и сельском хозяйстве</a:t>
            </a:r>
            <a:endParaRPr lang="ru-RU" sz="2000" b="1" dirty="0">
              <a:solidFill>
                <a:srgbClr val="800000"/>
              </a:solidFill>
            </a:endParaRPr>
          </a:p>
        </p:txBody>
      </p:sp>
      <p:pic>
        <p:nvPicPr>
          <p:cNvPr id="4" name="Рисунок 7" descr="Логотип ЗДОРОВЬЕ ЖИВОТНЫХ.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8" descr="IMG_20170124_1556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2391" y="1511306"/>
            <a:ext cx="496087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4" descr="IMG_20170124_15472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0462" y="3128860"/>
            <a:ext cx="2177435" cy="13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45468" y="6165304"/>
            <a:ext cx="3081710" cy="523220"/>
          </a:xfrm>
          <a:prstGeom prst="rect">
            <a:avLst/>
          </a:prstGeom>
          <a:noFill/>
          <a:ln w="25400" cap="sq" cmpd="thickThin">
            <a:solidFill>
              <a:srgbClr val="D71C13"/>
            </a:solidFill>
            <a:bevel/>
          </a:ln>
        </p:spPr>
        <p:txBody>
          <a:bodyPr wrap="square" rtlCol="0">
            <a:spAutoFit/>
          </a:bodyPr>
          <a:lstStyle/>
          <a:p>
            <a:pPr algn="ctr"/>
            <a:r>
              <a:rPr lang="ru-RU" sz="1400" b="1" dirty="0" smtClean="0">
                <a:solidFill>
                  <a:srgbClr val="FF0000"/>
                </a:solidFill>
                <a:latin typeface="MS PGothic" panose="020B0600070205080204" pitchFamily="34" charset="-128"/>
                <a:ea typeface="MS PGothic" panose="020B0600070205080204" pitchFamily="34" charset="-128"/>
              </a:rPr>
              <a:t>ПРОВЕРЕНО: АНТИБИОТИКОВ  НЕТ</a:t>
            </a:r>
            <a:endParaRPr lang="ru-RU" sz="1400" b="1" dirty="0">
              <a:solidFill>
                <a:srgbClr val="FF0000"/>
              </a:solidFill>
              <a:latin typeface="MS PGothic" panose="020B0600070205080204" pitchFamily="34" charset="-128"/>
              <a:ea typeface="MS PGothic" panose="020B0600070205080204" pitchFamily="34" charset="-128"/>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7151" y="3140968"/>
            <a:ext cx="2772370" cy="1348031"/>
          </a:xfrm>
          <a:prstGeom prst="rect">
            <a:avLst/>
          </a:prstGeom>
        </p:spPr>
      </p:pic>
      <p:pic>
        <p:nvPicPr>
          <p:cNvPr id="9" name="Содержимое 3" descr="Обложка книги.jpg"/>
          <p:cNvPicPr>
            <a:picLocks noGrp="1" noChangeAspect="1"/>
          </p:cNvPicPr>
          <p:nvPr>
            <p:ph idx="1"/>
          </p:nvPr>
        </p:nvPicPr>
        <p:blipFill>
          <a:blip r:embed="rId6" cstate="print"/>
          <a:stretch>
            <a:fillRect/>
          </a:stretch>
        </p:blipFill>
        <p:spPr>
          <a:xfrm>
            <a:off x="3562390" y="4520594"/>
            <a:ext cx="1585673" cy="2247507"/>
          </a:xfrm>
        </p:spPr>
      </p:pic>
      <p:pic>
        <p:nvPicPr>
          <p:cNvPr id="10" name="Рисунок 9"/>
          <p:cNvPicPr/>
          <p:nvPr/>
        </p:nvPicPr>
        <p:blipFill>
          <a:blip r:embed="rId7" cstate="print">
            <a:extLst>
              <a:ext uri="{28A0092B-C50C-407E-A947-70E740481C1C}">
                <a14:useLocalDpi xmlns:a14="http://schemas.microsoft.com/office/drawing/2010/main" val="0"/>
              </a:ext>
            </a:extLst>
          </a:blip>
          <a:stretch>
            <a:fillRect/>
          </a:stretch>
        </p:blipFill>
        <p:spPr>
          <a:xfrm>
            <a:off x="445468" y="1511306"/>
            <a:ext cx="3059634" cy="4581990"/>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0740" y="4524181"/>
            <a:ext cx="1584176" cy="2212086"/>
          </a:xfrm>
          <a:prstGeom prst="rect">
            <a:avLst/>
          </a:prstGeom>
        </p:spPr>
      </p:pic>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8264" y="4520594"/>
            <a:ext cx="1561692" cy="2215673"/>
          </a:xfrm>
          <a:prstGeom prst="rect">
            <a:avLst/>
          </a:prstGeom>
        </p:spPr>
      </p:pic>
    </p:spTree>
    <p:extLst>
      <p:ext uri="{BB962C8B-B14F-4D97-AF65-F5344CB8AC3E}">
        <p14:creationId xmlns:p14="http://schemas.microsoft.com/office/powerpoint/2010/main" val="417619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638"/>
            <a:ext cx="7571184" cy="1143000"/>
          </a:xfrm>
        </p:spPr>
        <p:txBody>
          <a:bodyPr>
            <a:normAutofit fontScale="90000"/>
          </a:bodyPr>
          <a:lstStyle/>
          <a:p>
            <a:r>
              <a:rPr lang="ru-RU" sz="2400" b="1" cap="all" dirty="0" smtClean="0">
                <a:solidFill>
                  <a:srgbClr val="800000"/>
                </a:solidFill>
                <a:latin typeface="+mn-lt"/>
                <a:ea typeface="+mn-ea"/>
                <a:cs typeface="+mn-cs"/>
              </a:rPr>
              <a:t>СИСТЕМА КОНТРОЛЯ АНТИМИКРОБНЫХ ПРЕПАРАТОВ                        В ВЕТЕРИНАРИИ И СЕЛЬСКОМ ХОЗЯЙСТВЕ.</a:t>
            </a:r>
            <a:br>
              <a:rPr lang="ru-RU" sz="2400" b="1" cap="all" dirty="0" smtClean="0">
                <a:solidFill>
                  <a:srgbClr val="800000"/>
                </a:solidFill>
                <a:latin typeface="+mn-lt"/>
                <a:ea typeface="+mn-ea"/>
                <a:cs typeface="+mn-cs"/>
              </a:rPr>
            </a:br>
            <a:r>
              <a:rPr lang="ru-RU" sz="2400" b="1" cap="all" dirty="0" smtClean="0">
                <a:solidFill>
                  <a:srgbClr val="800000"/>
                </a:solidFill>
                <a:latin typeface="+mn-lt"/>
                <a:ea typeface="+mn-ea"/>
                <a:cs typeface="+mn-cs"/>
              </a:rPr>
              <a:t>Цели СКАМП:</a:t>
            </a:r>
            <a:endParaRPr lang="ru-RU" sz="2400" b="1" cap="all" dirty="0">
              <a:solidFill>
                <a:srgbClr val="800000"/>
              </a:solidFill>
              <a:latin typeface="+mn-lt"/>
              <a:ea typeface="+mn-ea"/>
              <a:cs typeface="+mn-cs"/>
            </a:endParaRPr>
          </a:p>
        </p:txBody>
      </p:sp>
      <p:sp>
        <p:nvSpPr>
          <p:cNvPr id="3" name="Объект 2"/>
          <p:cNvSpPr>
            <a:spLocks noGrp="1"/>
          </p:cNvSpPr>
          <p:nvPr>
            <p:ph sz="half" idx="1"/>
          </p:nvPr>
        </p:nvSpPr>
        <p:spPr>
          <a:xfrm>
            <a:off x="457200" y="1600200"/>
            <a:ext cx="8291264" cy="4637112"/>
          </a:xfrm>
        </p:spPr>
        <p:txBody>
          <a:bodyPr>
            <a:normAutofit/>
          </a:bodyPr>
          <a:lstStyle/>
          <a:p>
            <a:pPr>
              <a:buClr>
                <a:srgbClr val="FFC000"/>
              </a:buClr>
            </a:pPr>
            <a:r>
              <a:rPr lang="ru-RU" dirty="0" smtClean="0">
                <a:solidFill>
                  <a:srgbClr val="800000"/>
                </a:solidFill>
              </a:rPr>
              <a:t>Снизить количество применяемых антибиотиков в отраслях животноводства и птицеводства</a:t>
            </a:r>
          </a:p>
          <a:p>
            <a:pPr>
              <a:buClr>
                <a:srgbClr val="FFC000"/>
              </a:buClr>
            </a:pPr>
            <a:r>
              <a:rPr lang="ru-RU" dirty="0" smtClean="0">
                <a:solidFill>
                  <a:srgbClr val="800000"/>
                </a:solidFill>
              </a:rPr>
              <a:t>Обеспечить безопасность пищевой продукции в части остаточных количеств антимикробных препаратов и </a:t>
            </a:r>
            <a:r>
              <a:rPr lang="ru-RU" dirty="0" err="1" smtClean="0">
                <a:solidFill>
                  <a:srgbClr val="800000"/>
                </a:solidFill>
              </a:rPr>
              <a:t>эпидемически</a:t>
            </a:r>
            <a:r>
              <a:rPr lang="ru-RU" dirty="0" smtClean="0">
                <a:solidFill>
                  <a:srgbClr val="800000"/>
                </a:solidFill>
              </a:rPr>
              <a:t> значимых микроорганизмов. </a:t>
            </a:r>
          </a:p>
          <a:p>
            <a:pPr>
              <a:buClr>
                <a:srgbClr val="FFC000"/>
              </a:buClr>
            </a:pPr>
            <a:r>
              <a:rPr lang="ru-RU" dirty="0" smtClean="0">
                <a:solidFill>
                  <a:srgbClr val="800000"/>
                </a:solidFill>
              </a:rPr>
              <a:t>Популяризовать знания о правильном применении антибиотиков – людям и для людей. </a:t>
            </a:r>
            <a:endParaRPr lang="ru-RU" dirty="0" smtClean="0">
              <a:solidFill>
                <a:srgbClr val="800000"/>
              </a:solidFill>
            </a:endParaRPr>
          </a:p>
        </p:txBody>
      </p:sp>
      <p:pic>
        <p:nvPicPr>
          <p:cNvPr id="4" name="Рисунок 3" descr="ZdorovieZhivotnyh_gerb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792088" cy="720080"/>
          </a:xfrm>
          <a:prstGeom prst="rect">
            <a:avLst/>
          </a:prstGeom>
          <a:noFill/>
          <a:ln w="9525">
            <a:noFill/>
            <a:miter lim="800000"/>
            <a:headEnd/>
            <a:tailEnd/>
          </a:ln>
        </p:spPr>
      </p:pic>
    </p:spTree>
    <p:extLst>
      <p:ext uri="{BB962C8B-B14F-4D97-AF65-F5344CB8AC3E}">
        <p14:creationId xmlns:p14="http://schemas.microsoft.com/office/powerpoint/2010/main" val="321168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cap="all" dirty="0">
                <a:solidFill>
                  <a:srgbClr val="800000"/>
                </a:solidFill>
                <a:latin typeface="+mn-lt"/>
                <a:ea typeface="+mn-ea"/>
                <a:cs typeface="+mn-cs"/>
              </a:rPr>
              <a:t>Пути решения. </a:t>
            </a:r>
            <a:br>
              <a:rPr lang="ru-RU" sz="2400" b="1" cap="all" dirty="0">
                <a:solidFill>
                  <a:srgbClr val="800000"/>
                </a:solidFill>
                <a:latin typeface="+mn-lt"/>
                <a:ea typeface="+mn-ea"/>
                <a:cs typeface="+mn-cs"/>
              </a:rPr>
            </a:br>
            <a:r>
              <a:rPr lang="ru-RU" sz="2400" b="1" cap="all" dirty="0">
                <a:solidFill>
                  <a:srgbClr val="800000"/>
                </a:solidFill>
                <a:latin typeface="+mn-lt"/>
                <a:ea typeface="+mn-ea"/>
                <a:cs typeface="+mn-cs"/>
              </a:rPr>
              <a:t>Контроль применения антимикробных препаратов</a:t>
            </a:r>
            <a:br>
              <a:rPr lang="ru-RU" sz="2400" b="1" cap="all" dirty="0">
                <a:solidFill>
                  <a:srgbClr val="800000"/>
                </a:solidFill>
                <a:latin typeface="+mn-lt"/>
                <a:ea typeface="+mn-ea"/>
                <a:cs typeface="+mn-cs"/>
              </a:rPr>
            </a:br>
            <a:r>
              <a:rPr lang="ru-RU" sz="2400" b="1" cap="all" dirty="0">
                <a:solidFill>
                  <a:srgbClr val="800000"/>
                </a:solidFill>
                <a:latin typeface="+mn-lt"/>
                <a:ea typeface="+mn-ea"/>
                <a:cs typeface="+mn-cs"/>
              </a:rPr>
              <a:t> в условиях производства.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8787237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rot="20841814">
            <a:off x="4861540" y="5422795"/>
            <a:ext cx="3816424" cy="646331"/>
          </a:xfrm>
          <a:prstGeom prst="rect">
            <a:avLst/>
          </a:prstGeom>
          <a:noFill/>
          <a:ln w="25400" cap="sq" cmpd="thickThin">
            <a:solidFill>
              <a:srgbClr val="D71C13"/>
            </a:solidFill>
            <a:bevel/>
          </a:ln>
        </p:spPr>
        <p:txBody>
          <a:bodyPr wrap="square" rtlCol="0">
            <a:spAutoFit/>
          </a:bodyPr>
          <a:lstStyle/>
          <a:p>
            <a:pPr algn="ctr"/>
            <a:r>
              <a:rPr lang="ru-RU" b="1" dirty="0" smtClean="0">
                <a:solidFill>
                  <a:srgbClr val="FF0000"/>
                </a:solidFill>
                <a:latin typeface="MS PGothic" panose="020B0600070205080204" pitchFamily="34" charset="-128"/>
                <a:ea typeface="MS PGothic" panose="020B0600070205080204" pitchFamily="34" charset="-128"/>
              </a:rPr>
              <a:t>ПРОВЕРЕНО: АНТИБИОТИКОВ  НЕТ</a:t>
            </a:r>
            <a:endParaRPr lang="ru-RU" b="1" dirty="0">
              <a:solidFill>
                <a:srgbClr val="FF0000"/>
              </a:solidFill>
              <a:latin typeface="MS PGothic" panose="020B0600070205080204" pitchFamily="34" charset="-128"/>
              <a:ea typeface="MS PGothic" panose="020B0600070205080204" pitchFamily="34" charset="-128"/>
            </a:endParaRPr>
          </a:p>
        </p:txBody>
      </p:sp>
      <p:pic>
        <p:nvPicPr>
          <p:cNvPr id="7" name="Рисунок 7" descr="Логотип ЗДОРОВЬЕ ЖИВОТНЫХ.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158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13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638"/>
            <a:ext cx="7571184" cy="1143000"/>
          </a:xfrm>
        </p:spPr>
        <p:txBody>
          <a:bodyPr>
            <a:normAutofit/>
          </a:bodyPr>
          <a:lstStyle/>
          <a:p>
            <a:r>
              <a:rPr lang="ru-RU" sz="2400" b="1" cap="all" dirty="0">
                <a:solidFill>
                  <a:srgbClr val="800000"/>
                </a:solidFill>
                <a:latin typeface="+mn-lt"/>
                <a:ea typeface="+mn-ea"/>
                <a:cs typeface="+mn-cs"/>
              </a:rPr>
              <a:t>Антибиотикорезистентность: </a:t>
            </a:r>
            <a:br>
              <a:rPr lang="ru-RU" sz="2400" b="1" cap="all" dirty="0">
                <a:solidFill>
                  <a:srgbClr val="800000"/>
                </a:solidFill>
                <a:latin typeface="+mn-lt"/>
                <a:ea typeface="+mn-ea"/>
                <a:cs typeface="+mn-cs"/>
              </a:rPr>
            </a:br>
            <a:r>
              <a:rPr lang="ru-RU" sz="2400" b="1" cap="all" dirty="0">
                <a:solidFill>
                  <a:srgbClr val="800000"/>
                </a:solidFill>
                <a:latin typeface="+mn-lt"/>
                <a:ea typeface="+mn-ea"/>
                <a:cs typeface="+mn-cs"/>
              </a:rPr>
              <a:t>проблемы и решения</a:t>
            </a:r>
          </a:p>
        </p:txBody>
      </p:sp>
      <p:sp>
        <p:nvSpPr>
          <p:cNvPr id="3" name="Объект 2"/>
          <p:cNvSpPr>
            <a:spLocks noGrp="1"/>
          </p:cNvSpPr>
          <p:nvPr>
            <p:ph sz="half" idx="1"/>
          </p:nvPr>
        </p:nvSpPr>
        <p:spPr>
          <a:xfrm>
            <a:off x="457200" y="1600200"/>
            <a:ext cx="8291264" cy="4637112"/>
          </a:xfrm>
        </p:spPr>
        <p:txBody>
          <a:bodyPr>
            <a:normAutofit fontScale="92500" lnSpcReduction="20000"/>
          </a:bodyPr>
          <a:lstStyle/>
          <a:p>
            <a:pPr>
              <a:buClr>
                <a:srgbClr val="FFC000"/>
              </a:buClr>
            </a:pPr>
            <a:r>
              <a:rPr lang="ru-RU" dirty="0" smtClean="0">
                <a:solidFill>
                  <a:srgbClr val="800000"/>
                </a:solidFill>
              </a:rPr>
              <a:t>Объём </a:t>
            </a:r>
            <a:r>
              <a:rPr lang="ru-RU" dirty="0">
                <a:solidFill>
                  <a:srgbClr val="800000"/>
                </a:solidFill>
              </a:rPr>
              <a:t>используемых в ветеринарии антибиотиков для продуктивных животных, птицы и </a:t>
            </a:r>
            <a:r>
              <a:rPr lang="ru-RU" dirty="0" err="1">
                <a:solidFill>
                  <a:srgbClr val="800000"/>
                </a:solidFill>
              </a:rPr>
              <a:t>аквакультуры</a:t>
            </a:r>
            <a:r>
              <a:rPr lang="ru-RU" dirty="0">
                <a:solidFill>
                  <a:srgbClr val="800000"/>
                </a:solidFill>
              </a:rPr>
              <a:t> более чем в 2 раза превышает объём лекарственных средств, применяемых в медицине, </a:t>
            </a:r>
            <a:endParaRPr lang="ru-RU" dirty="0" smtClean="0">
              <a:solidFill>
                <a:srgbClr val="800000"/>
              </a:solidFill>
            </a:endParaRPr>
          </a:p>
          <a:p>
            <a:pPr>
              <a:buClr>
                <a:srgbClr val="FFC000"/>
              </a:buClr>
            </a:pPr>
            <a:r>
              <a:rPr lang="ru-RU" dirty="0">
                <a:solidFill>
                  <a:srgbClr val="800000"/>
                </a:solidFill>
              </a:rPr>
              <a:t>Э</a:t>
            </a:r>
            <a:r>
              <a:rPr lang="ru-RU" dirty="0" smtClean="0">
                <a:solidFill>
                  <a:srgbClr val="800000"/>
                </a:solidFill>
              </a:rPr>
              <a:t>то приводит к </a:t>
            </a:r>
            <a:r>
              <a:rPr lang="ru-RU" dirty="0">
                <a:solidFill>
                  <a:srgbClr val="800000"/>
                </a:solidFill>
              </a:rPr>
              <a:t>накоплению остатков антимикробных препаратов в продуктах </a:t>
            </a:r>
            <a:r>
              <a:rPr lang="ru-RU" dirty="0" smtClean="0">
                <a:solidFill>
                  <a:srgbClr val="800000"/>
                </a:solidFill>
              </a:rPr>
              <a:t>животноводства, птицеводства,  рыбоводства, пчеловодства. </a:t>
            </a:r>
          </a:p>
          <a:p>
            <a:pPr>
              <a:buClr>
                <a:srgbClr val="FFC000"/>
              </a:buClr>
            </a:pPr>
            <a:r>
              <a:rPr lang="ru-RU" dirty="0">
                <a:solidFill>
                  <a:srgbClr val="800000"/>
                </a:solidFill>
              </a:rPr>
              <a:t>З</a:t>
            </a:r>
            <a:r>
              <a:rPr lang="ru-RU" dirty="0" smtClean="0">
                <a:solidFill>
                  <a:srgbClr val="800000"/>
                </a:solidFill>
              </a:rPr>
              <a:t>апрет </a:t>
            </a:r>
            <a:r>
              <a:rPr lang="ru-RU" dirty="0">
                <a:solidFill>
                  <a:srgbClr val="800000"/>
                </a:solidFill>
              </a:rPr>
              <a:t>применения кормовых антибиотиков в Евросоюзе и США лишил производителей существенной части доходов, </a:t>
            </a:r>
            <a:endParaRPr lang="ru-RU" dirty="0" smtClean="0">
              <a:solidFill>
                <a:srgbClr val="800000"/>
              </a:solidFill>
            </a:endParaRPr>
          </a:p>
          <a:p>
            <a:pPr>
              <a:buClr>
                <a:srgbClr val="FFC000"/>
              </a:buClr>
            </a:pPr>
            <a:r>
              <a:rPr lang="ru-RU" dirty="0">
                <a:solidFill>
                  <a:srgbClr val="800000"/>
                </a:solidFill>
              </a:rPr>
              <a:t>О</a:t>
            </a:r>
            <a:r>
              <a:rPr lang="ru-RU" dirty="0" smtClean="0">
                <a:solidFill>
                  <a:srgbClr val="800000"/>
                </a:solidFill>
              </a:rPr>
              <a:t>сновным </a:t>
            </a:r>
            <a:r>
              <a:rPr lang="ru-RU" dirty="0">
                <a:solidFill>
                  <a:srgbClr val="800000"/>
                </a:solidFill>
              </a:rPr>
              <a:t>потребителем и центром лоббирования интересов таких компаний сегодня являются Россия и страны Латинской Америки.  </a:t>
            </a:r>
          </a:p>
        </p:txBody>
      </p:sp>
      <p:pic>
        <p:nvPicPr>
          <p:cNvPr id="4" name="Рисунок 3" descr="ZdorovieZhivotnyh_gerb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792088" cy="720080"/>
          </a:xfrm>
          <a:prstGeom prst="rect">
            <a:avLst/>
          </a:prstGeom>
          <a:noFill/>
          <a:ln w="9525">
            <a:noFill/>
            <a:miter lim="800000"/>
            <a:headEnd/>
            <a:tailEnd/>
          </a:ln>
        </p:spPr>
      </p:pic>
    </p:spTree>
    <p:extLst>
      <p:ext uri="{BB962C8B-B14F-4D97-AF65-F5344CB8AC3E}">
        <p14:creationId xmlns:p14="http://schemas.microsoft.com/office/powerpoint/2010/main" val="1808129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74638"/>
            <a:ext cx="5904656" cy="1143000"/>
          </a:xfrm>
        </p:spPr>
        <p:txBody>
          <a:bodyPr>
            <a:noAutofit/>
          </a:bodyPr>
          <a:lstStyle/>
          <a:p>
            <a:r>
              <a:rPr lang="ru-RU" sz="2800" b="1" dirty="0" smtClean="0">
                <a:solidFill>
                  <a:schemeClr val="accent1"/>
                </a:solidFill>
              </a:rPr>
              <a:t>СИСТЕМА КОНТРОЛЯ АНТИМИКРОБНЫХ ПРЕПАРАТОВ</a:t>
            </a:r>
            <a:endParaRPr lang="ru-RU" sz="2800" b="1" dirty="0">
              <a:solidFill>
                <a:schemeClr val="accent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943651746"/>
              </p:ext>
            </p:extLst>
          </p:nvPr>
        </p:nvGraphicFramePr>
        <p:xfrm>
          <a:off x="683568"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329015475"/>
              </p:ext>
            </p:extLst>
          </p:nvPr>
        </p:nvGraphicFramePr>
        <p:xfrm>
          <a:off x="1475656" y="1484784"/>
          <a:ext cx="7368480" cy="4984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Рисунок 5" descr="ZdorovieZhivotnyh_gerb2"/>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3528" y="116632"/>
            <a:ext cx="1224136" cy="1224136"/>
          </a:xfrm>
          <a:prstGeom prst="rect">
            <a:avLst/>
          </a:prstGeom>
          <a:noFill/>
          <a:ln w="9525">
            <a:noFill/>
            <a:miter lim="800000"/>
            <a:headEnd/>
            <a:tailEnd/>
          </a:ln>
        </p:spPr>
      </p:pic>
      <p:graphicFrame>
        <p:nvGraphicFramePr>
          <p:cNvPr id="7" name="Схема 6"/>
          <p:cNvGraphicFramePr/>
          <p:nvPr>
            <p:extLst>
              <p:ext uri="{D42A27DB-BD31-4B8C-83A1-F6EECF244321}">
                <p14:modId xmlns:p14="http://schemas.microsoft.com/office/powerpoint/2010/main" val="4140921456"/>
              </p:ext>
            </p:extLst>
          </p:nvPr>
        </p:nvGraphicFramePr>
        <p:xfrm>
          <a:off x="1403648" y="1772816"/>
          <a:ext cx="6096000" cy="406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9" name="Рисунок 8" descr="СКАМП.png"/>
          <p:cNvPicPr/>
          <p:nvPr/>
        </p:nvPicPr>
        <p:blipFill>
          <a:blip r:embed="rId18" cstate="print"/>
          <a:stretch>
            <a:fillRect/>
          </a:stretch>
        </p:blipFill>
        <p:spPr>
          <a:xfrm>
            <a:off x="7236296" y="35609"/>
            <a:ext cx="1493788" cy="1438151"/>
          </a:xfrm>
          <a:prstGeom prst="rect">
            <a:avLst/>
          </a:prstGeom>
        </p:spPr>
      </p:pic>
      <p:pic>
        <p:nvPicPr>
          <p:cNvPr id="10" name="Рисунок 9" descr="СКАМП rhfcysq.png"/>
          <p:cNvPicPr/>
          <p:nvPr/>
        </p:nvPicPr>
        <p:blipFill>
          <a:blip r:embed="rId19" cstate="print"/>
          <a:stretch>
            <a:fillRect/>
          </a:stretch>
        </p:blipFill>
        <p:spPr>
          <a:xfrm>
            <a:off x="4276178" y="2204864"/>
            <a:ext cx="1080120" cy="1080120"/>
          </a:xfrm>
          <a:prstGeom prst="rect">
            <a:avLst/>
          </a:prstGeom>
        </p:spPr>
      </p:pic>
      <p:pic>
        <p:nvPicPr>
          <p:cNvPr id="11" name="Рисунок 10" descr="СКАМП зеленый.png"/>
          <p:cNvPicPr/>
          <p:nvPr/>
        </p:nvPicPr>
        <p:blipFill>
          <a:blip r:embed="rId20" cstate="print"/>
          <a:stretch>
            <a:fillRect/>
          </a:stretch>
        </p:blipFill>
        <p:spPr>
          <a:xfrm>
            <a:off x="4247909" y="4509120"/>
            <a:ext cx="1015902" cy="1080120"/>
          </a:xfrm>
          <a:prstGeom prst="rect">
            <a:avLst/>
          </a:prstGeom>
        </p:spPr>
      </p:pic>
    </p:spTree>
    <p:extLst>
      <p:ext uri="{BB962C8B-B14F-4D97-AF65-F5344CB8AC3E}">
        <p14:creationId xmlns:p14="http://schemas.microsoft.com/office/powerpoint/2010/main" val="431566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638"/>
            <a:ext cx="7571184" cy="1143000"/>
          </a:xfrm>
        </p:spPr>
        <p:txBody>
          <a:bodyPr>
            <a:normAutofit fontScale="90000"/>
          </a:bodyPr>
          <a:lstStyle/>
          <a:p>
            <a:r>
              <a:rPr lang="ru-RU" sz="2400" b="1" cap="all" dirty="0" smtClean="0">
                <a:solidFill>
                  <a:srgbClr val="800000"/>
                </a:solidFill>
                <a:latin typeface="+mn-lt"/>
                <a:ea typeface="+mn-ea"/>
                <a:cs typeface="+mn-cs"/>
              </a:rPr>
              <a:t>Для решения проблемы антибиотикорезистентности в ветеринарии и сельском хозяйстве</a:t>
            </a:r>
            <a:br>
              <a:rPr lang="ru-RU" sz="2400" b="1" cap="all" dirty="0" smtClean="0">
                <a:solidFill>
                  <a:srgbClr val="800000"/>
                </a:solidFill>
                <a:latin typeface="+mn-lt"/>
                <a:ea typeface="+mn-ea"/>
                <a:cs typeface="+mn-cs"/>
              </a:rPr>
            </a:br>
            <a:r>
              <a:rPr lang="ru-RU" sz="2400" b="1" cap="all" dirty="0" smtClean="0">
                <a:solidFill>
                  <a:srgbClr val="800000"/>
                </a:solidFill>
                <a:latin typeface="+mn-lt"/>
                <a:ea typeface="+mn-ea"/>
                <a:cs typeface="+mn-cs"/>
              </a:rPr>
              <a:t>НАМ НУЖНА ВАША ПОМОЩЬ</a:t>
            </a:r>
            <a:endParaRPr lang="ru-RU" sz="2400" b="1" cap="all" dirty="0">
              <a:solidFill>
                <a:srgbClr val="800000"/>
              </a:solidFill>
              <a:latin typeface="+mn-lt"/>
              <a:ea typeface="+mn-ea"/>
              <a:cs typeface="+mn-cs"/>
            </a:endParaRPr>
          </a:p>
        </p:txBody>
      </p:sp>
      <p:sp>
        <p:nvSpPr>
          <p:cNvPr id="3" name="Объект 2"/>
          <p:cNvSpPr>
            <a:spLocks noGrp="1"/>
          </p:cNvSpPr>
          <p:nvPr>
            <p:ph sz="half" idx="1"/>
          </p:nvPr>
        </p:nvSpPr>
        <p:spPr>
          <a:xfrm>
            <a:off x="457200" y="1600200"/>
            <a:ext cx="8291264" cy="4637112"/>
          </a:xfrm>
        </p:spPr>
        <p:txBody>
          <a:bodyPr>
            <a:normAutofit/>
          </a:bodyPr>
          <a:lstStyle/>
          <a:p>
            <a:pPr>
              <a:buClr>
                <a:srgbClr val="FFC000"/>
              </a:buClr>
            </a:pPr>
            <a:r>
              <a:rPr lang="ru-RU" dirty="0" smtClean="0">
                <a:solidFill>
                  <a:srgbClr val="800000"/>
                </a:solidFill>
              </a:rPr>
              <a:t>Удалить из инструкций к антимикробным препаратам формулировку «для профилактических обработок». </a:t>
            </a:r>
          </a:p>
          <a:p>
            <a:pPr>
              <a:buClr>
                <a:srgbClr val="FFC000"/>
              </a:buClr>
            </a:pPr>
            <a:r>
              <a:rPr lang="ru-RU" dirty="0" smtClean="0">
                <a:solidFill>
                  <a:srgbClr val="800000"/>
                </a:solidFill>
              </a:rPr>
              <a:t>Привлечь внимание законодательной власти к необходимости проверки остаточных количеств АМП:  в производственных условиях предприятий до выпуска в реализацию, в розничных сетях с жесточайшими санкциями за обнаружение остаточных количеств антибиотиков. </a:t>
            </a:r>
          </a:p>
          <a:p>
            <a:pPr>
              <a:buClr>
                <a:srgbClr val="FFC000"/>
              </a:buClr>
            </a:pPr>
            <a:endParaRPr lang="ru-RU" dirty="0" smtClean="0">
              <a:solidFill>
                <a:srgbClr val="800000"/>
              </a:solidFill>
            </a:endParaRPr>
          </a:p>
        </p:txBody>
      </p:sp>
      <p:pic>
        <p:nvPicPr>
          <p:cNvPr id="4" name="Рисунок 3" descr="ZdorovieZhivotnyh_gerb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792088" cy="720080"/>
          </a:xfrm>
          <a:prstGeom prst="rect">
            <a:avLst/>
          </a:prstGeom>
          <a:noFill/>
          <a:ln w="9525">
            <a:noFill/>
            <a:miter lim="800000"/>
            <a:headEnd/>
            <a:tailEnd/>
          </a:ln>
        </p:spPr>
      </p:pic>
    </p:spTree>
    <p:extLst>
      <p:ext uri="{BB962C8B-B14F-4D97-AF65-F5344CB8AC3E}">
        <p14:creationId xmlns:p14="http://schemas.microsoft.com/office/powerpoint/2010/main" val="876436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229600" cy="4968552"/>
          </a:xfrm>
        </p:spPr>
        <p:txBody>
          <a:bodyPr>
            <a:normAutofit fontScale="92500" lnSpcReduction="10000"/>
          </a:bodyPr>
          <a:lstStyle/>
          <a:p>
            <a:pPr marL="0" indent="0" algn="ctr">
              <a:buNone/>
            </a:pPr>
            <a:r>
              <a:rPr lang="ru-RU" sz="3300" b="1" cap="all" dirty="0" smtClean="0">
                <a:solidFill>
                  <a:srgbClr val="800000"/>
                </a:solidFill>
              </a:rPr>
              <a:t>СПАСИБО </a:t>
            </a:r>
            <a:r>
              <a:rPr lang="ru-RU" sz="3300" b="1" cap="all" dirty="0" smtClean="0">
                <a:solidFill>
                  <a:srgbClr val="800000"/>
                </a:solidFill>
              </a:rPr>
              <a:t>ЗА ВНИМАНИЕ! </a:t>
            </a:r>
          </a:p>
          <a:p>
            <a:pPr marL="0" indent="0" algn="ctr">
              <a:buNone/>
            </a:pPr>
            <a:r>
              <a:rPr lang="ru-RU" sz="1800" b="1" i="1" dirty="0" smtClean="0">
                <a:solidFill>
                  <a:srgbClr val="800000"/>
                </a:solidFill>
              </a:rPr>
              <a:t>-</a:t>
            </a:r>
          </a:p>
          <a:p>
            <a:pPr marL="0" indent="0" algn="ctr">
              <a:buNone/>
            </a:pPr>
            <a:r>
              <a:rPr lang="ru-RU" sz="2800" b="1" i="1" dirty="0" smtClean="0">
                <a:solidFill>
                  <a:srgbClr val="800000"/>
                </a:solidFill>
              </a:rPr>
              <a:t>Щепеткина </a:t>
            </a:r>
            <a:r>
              <a:rPr lang="ru-RU" sz="2800" b="1" i="1" dirty="0">
                <a:solidFill>
                  <a:srgbClr val="800000"/>
                </a:solidFill>
              </a:rPr>
              <a:t>Светлана Владимировна </a:t>
            </a:r>
            <a:br>
              <a:rPr lang="ru-RU" sz="2800" b="1" i="1" dirty="0">
                <a:solidFill>
                  <a:srgbClr val="800000"/>
                </a:solidFill>
              </a:rPr>
            </a:br>
            <a:r>
              <a:rPr lang="ru-RU" sz="1800" dirty="0">
                <a:solidFill>
                  <a:srgbClr val="800000"/>
                </a:solidFill>
              </a:rPr>
              <a:t>старший научный сотрудник </a:t>
            </a:r>
            <a:br>
              <a:rPr lang="ru-RU" sz="1800" dirty="0">
                <a:solidFill>
                  <a:srgbClr val="800000"/>
                </a:solidFill>
              </a:rPr>
            </a:br>
            <a:r>
              <a:rPr lang="ru-RU" sz="1800" dirty="0">
                <a:solidFill>
                  <a:srgbClr val="800000"/>
                </a:solidFill>
              </a:rPr>
              <a:t>Федерального государственного бюджетного научного учреждения</a:t>
            </a:r>
            <a:br>
              <a:rPr lang="ru-RU" sz="1800" dirty="0">
                <a:solidFill>
                  <a:srgbClr val="800000"/>
                </a:solidFill>
              </a:rPr>
            </a:br>
            <a:r>
              <a:rPr lang="ru-RU" sz="1800" dirty="0">
                <a:solidFill>
                  <a:srgbClr val="800000"/>
                </a:solidFill>
              </a:rPr>
              <a:t>Всероссийский научно-Исследовательский институт генетики и разведения животных</a:t>
            </a:r>
            <a:br>
              <a:rPr lang="ru-RU" sz="1800" dirty="0">
                <a:solidFill>
                  <a:srgbClr val="800000"/>
                </a:solidFill>
              </a:rPr>
            </a:br>
            <a:r>
              <a:rPr lang="ru-RU" sz="1800" dirty="0">
                <a:solidFill>
                  <a:srgbClr val="800000"/>
                </a:solidFill>
              </a:rPr>
              <a:t>генеральный директор ГК ЗДОРОВЬЕ ЖИВОТНЫХ</a:t>
            </a:r>
            <a:br>
              <a:rPr lang="ru-RU" sz="1800" dirty="0">
                <a:solidFill>
                  <a:srgbClr val="800000"/>
                </a:solidFill>
              </a:rPr>
            </a:br>
            <a:r>
              <a:rPr lang="ru-RU" sz="1800" dirty="0">
                <a:solidFill>
                  <a:srgbClr val="800000"/>
                </a:solidFill>
              </a:rPr>
              <a:t>член Союза Ученых Санкт-Петербурга</a:t>
            </a:r>
            <a:br>
              <a:rPr lang="ru-RU" sz="1800" dirty="0">
                <a:solidFill>
                  <a:srgbClr val="800000"/>
                </a:solidFill>
              </a:rPr>
            </a:br>
            <a:r>
              <a:rPr lang="ru-RU" sz="1800" dirty="0">
                <a:solidFill>
                  <a:srgbClr val="800000"/>
                </a:solidFill>
              </a:rPr>
              <a:t>кандидат ветеринарных </a:t>
            </a:r>
            <a:r>
              <a:rPr lang="ru-RU" sz="1800" dirty="0" smtClean="0">
                <a:solidFill>
                  <a:srgbClr val="800000"/>
                </a:solidFill>
              </a:rPr>
              <a:t>наук</a:t>
            </a:r>
          </a:p>
          <a:p>
            <a:pPr marL="0" indent="0" algn="ctr">
              <a:buNone/>
            </a:pPr>
            <a:endParaRPr lang="ru-RU" sz="1800" dirty="0" smtClean="0">
              <a:solidFill>
                <a:srgbClr val="800000"/>
              </a:solidFill>
            </a:endParaRPr>
          </a:p>
          <a:p>
            <a:pPr marL="0" indent="0" algn="ctr">
              <a:buNone/>
            </a:pPr>
            <a:r>
              <a:rPr lang="ru-RU" sz="1800" dirty="0" smtClean="0">
                <a:solidFill>
                  <a:srgbClr val="800000"/>
                </a:solidFill>
              </a:rPr>
              <a:t>Тел. +7 (921) 925-56-71, </a:t>
            </a:r>
            <a:r>
              <a:rPr lang="en-US" sz="1800" dirty="0" smtClean="0">
                <a:solidFill>
                  <a:srgbClr val="800000"/>
                </a:solidFill>
              </a:rPr>
              <a:t>e-mail: vetsvet77@yandex.ru</a:t>
            </a:r>
            <a:r>
              <a:rPr lang="ru-RU" sz="1800" dirty="0" smtClean="0">
                <a:solidFill>
                  <a:srgbClr val="800000"/>
                </a:solidFill>
              </a:rPr>
              <a:t> </a:t>
            </a:r>
          </a:p>
          <a:p>
            <a:pPr marL="0" indent="0" algn="ctr">
              <a:buNone/>
            </a:pPr>
            <a:endParaRPr lang="ru-RU" sz="1800" cap="all" dirty="0" smtClean="0">
              <a:solidFill>
                <a:srgbClr val="800000"/>
              </a:solidFill>
            </a:endParaRPr>
          </a:p>
          <a:p>
            <a:pPr marL="0" indent="0" algn="ctr">
              <a:buNone/>
            </a:pPr>
            <a:r>
              <a:rPr lang="ru-RU" sz="1800" cap="all" dirty="0" smtClean="0">
                <a:solidFill>
                  <a:srgbClr val="800000"/>
                </a:solidFill>
              </a:rPr>
              <a:t>Ежегодное </a:t>
            </a:r>
            <a:r>
              <a:rPr lang="ru-RU" sz="1800" cap="all" dirty="0">
                <a:solidFill>
                  <a:srgbClr val="800000"/>
                </a:solidFill>
              </a:rPr>
              <a:t>собрание </a:t>
            </a:r>
            <a:r>
              <a:rPr lang="ru-RU" sz="1800" cap="all" dirty="0" smtClean="0">
                <a:solidFill>
                  <a:srgbClr val="800000"/>
                </a:solidFill>
              </a:rPr>
              <a:t>Ассоциации</a:t>
            </a:r>
          </a:p>
          <a:p>
            <a:pPr marL="0" indent="0" algn="ctr">
              <a:buNone/>
            </a:pPr>
            <a:r>
              <a:rPr lang="ru-RU" sz="1800" cap="all" dirty="0" smtClean="0">
                <a:solidFill>
                  <a:srgbClr val="800000"/>
                </a:solidFill>
              </a:rPr>
              <a:t> </a:t>
            </a:r>
            <a:r>
              <a:rPr lang="ru-RU" sz="1800" cap="all" dirty="0">
                <a:solidFill>
                  <a:srgbClr val="800000"/>
                </a:solidFill>
              </a:rPr>
              <a:t>клинических фармакологов Санкт-Петербурга</a:t>
            </a:r>
          </a:p>
          <a:p>
            <a:pPr marL="0" indent="0" algn="ctr">
              <a:buNone/>
            </a:pPr>
            <a:r>
              <a:rPr lang="ru-RU" sz="1800" cap="all" dirty="0">
                <a:solidFill>
                  <a:srgbClr val="800000"/>
                </a:solidFill>
              </a:rPr>
              <a:t>Научно-практическая конференция </a:t>
            </a:r>
          </a:p>
          <a:p>
            <a:pPr marL="0" indent="0" algn="ctr">
              <a:buNone/>
            </a:pPr>
            <a:r>
              <a:rPr lang="ru-RU" sz="1800" cap="all" dirty="0">
                <a:solidFill>
                  <a:srgbClr val="800000"/>
                </a:solidFill>
              </a:rPr>
              <a:t>«</a:t>
            </a:r>
            <a:r>
              <a:rPr lang="ru-RU" sz="1800" cap="all" dirty="0" err="1">
                <a:solidFill>
                  <a:srgbClr val="800000"/>
                </a:solidFill>
              </a:rPr>
              <a:t>Противоинфекционная</a:t>
            </a:r>
            <a:r>
              <a:rPr lang="ru-RU" sz="1800" cap="all" dirty="0">
                <a:solidFill>
                  <a:srgbClr val="800000"/>
                </a:solidFill>
              </a:rPr>
              <a:t> терапия: современное состояние проблемы»</a:t>
            </a:r>
          </a:p>
          <a:p>
            <a:pPr marL="0" indent="0" algn="ctr">
              <a:buNone/>
            </a:pPr>
            <a:r>
              <a:rPr lang="ru-RU" sz="1800" cap="all" dirty="0">
                <a:solidFill>
                  <a:srgbClr val="800000"/>
                </a:solidFill>
              </a:rPr>
              <a:t>21 декабря 2017 г.</a:t>
            </a:r>
          </a:p>
          <a:p>
            <a:pPr marL="0" indent="0" algn="ctr">
              <a:buNone/>
            </a:pPr>
            <a:endParaRPr lang="ru-RU" sz="1800" dirty="0">
              <a:solidFill>
                <a:srgbClr val="800000"/>
              </a:solidFill>
            </a:endParaRPr>
          </a:p>
          <a:p>
            <a:pPr marL="0" indent="0" algn="ctr">
              <a:buNone/>
            </a:pPr>
            <a:endParaRPr lang="ru-RU" sz="2800" dirty="0">
              <a:solidFill>
                <a:srgbClr val="800000"/>
              </a:solidFill>
            </a:endParaRPr>
          </a:p>
          <a:p>
            <a:endParaRPr lang="ru-RU" dirty="0"/>
          </a:p>
        </p:txBody>
      </p:sp>
      <p:pic>
        <p:nvPicPr>
          <p:cNvPr id="4" name="Рисунок 3" descr="ZdorovieZhivotnyh_gerb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792088" cy="720080"/>
          </a:xfrm>
          <a:prstGeom prst="rect">
            <a:avLst/>
          </a:prstGeom>
          <a:noFill/>
          <a:ln w="9525">
            <a:noFill/>
            <a:miter lim="800000"/>
            <a:headEnd/>
            <a:tailEnd/>
          </a:ln>
        </p:spPr>
      </p:pic>
    </p:spTree>
    <p:extLst>
      <p:ext uri="{BB962C8B-B14F-4D97-AF65-F5344CB8AC3E}">
        <p14:creationId xmlns:p14="http://schemas.microsoft.com/office/powerpoint/2010/main" val="57997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normAutofit/>
          </a:bodyPr>
          <a:lstStyle/>
          <a:p>
            <a:r>
              <a:rPr lang="ru-RU" altLang="ru-RU" sz="3200" b="1" dirty="0">
                <a:solidFill>
                  <a:srgbClr val="800000"/>
                </a:solidFill>
              </a:rPr>
              <a:t>Антибактериальная резистентность</a:t>
            </a:r>
          </a:p>
        </p:txBody>
      </p:sp>
      <p:sp>
        <p:nvSpPr>
          <p:cNvPr id="6147" name="Содержимое 2"/>
          <p:cNvSpPr>
            <a:spLocks noGrp="1"/>
          </p:cNvSpPr>
          <p:nvPr>
            <p:ph idx="1"/>
          </p:nvPr>
        </p:nvSpPr>
        <p:spPr>
          <a:xfrm>
            <a:off x="539750" y="1196975"/>
            <a:ext cx="8229600" cy="5040337"/>
          </a:xfrm>
        </p:spPr>
        <p:txBody>
          <a:bodyPr>
            <a:normAutofit fontScale="77500" lnSpcReduction="20000"/>
          </a:bodyPr>
          <a:lstStyle/>
          <a:p>
            <a:pPr>
              <a:buClr>
                <a:srgbClr val="FFC000"/>
              </a:buClr>
            </a:pPr>
            <a:r>
              <a:rPr lang="ru-RU" altLang="ko-KR" sz="2000" dirty="0" smtClean="0">
                <a:solidFill>
                  <a:srgbClr val="800000"/>
                </a:solidFill>
              </a:rPr>
              <a:t>Устойчивые микроорганизмы могут быть переданы людям при непосредственном контакте с животными, через пищевые продукты и объекты внешней среды.</a:t>
            </a:r>
          </a:p>
          <a:p>
            <a:pPr>
              <a:buClr>
                <a:srgbClr val="FFC000"/>
              </a:buClr>
            </a:pPr>
            <a:r>
              <a:rPr lang="ru-RU" altLang="ko-KR" sz="2000" dirty="0" smtClean="0">
                <a:solidFill>
                  <a:srgbClr val="800000"/>
                </a:solidFill>
              </a:rPr>
              <a:t>У людей, работающих с животными, в организме  чаще выделяют  резистентные штаммы микроорганизмов в носовой,                               ротовой полости и в кишечнике. </a:t>
            </a:r>
            <a:endParaRPr lang="en-US" altLang="ko-KR" sz="2000" dirty="0" smtClean="0">
              <a:solidFill>
                <a:srgbClr val="800000"/>
              </a:solidFill>
              <a:ea typeface="Gulim" pitchFamily="34" charset="-127"/>
            </a:endParaRPr>
          </a:p>
          <a:p>
            <a:pPr algn="r">
              <a:buClr>
                <a:srgbClr val="FFC000"/>
              </a:buClr>
              <a:buFontTx/>
              <a:buNone/>
            </a:pPr>
            <a:r>
              <a:rPr lang="ru-RU" altLang="ko-KR" sz="1200" dirty="0" smtClean="0">
                <a:solidFill>
                  <a:srgbClr val="800000"/>
                </a:solidFill>
                <a:ea typeface="Gulim" pitchFamily="34" charset="-127"/>
              </a:rPr>
              <a:t>(</a:t>
            </a:r>
            <a:r>
              <a:rPr lang="en-US" altLang="ko-KR" sz="1200" dirty="0" err="1" smtClean="0">
                <a:solidFill>
                  <a:srgbClr val="800000"/>
                </a:solidFill>
                <a:ea typeface="Gulim" pitchFamily="34" charset="-127"/>
              </a:rPr>
              <a:t>Auby</a:t>
            </a:r>
            <a:r>
              <a:rPr lang="ru-RU" altLang="ko-KR" sz="1200" dirty="0" smtClean="0">
                <a:solidFill>
                  <a:srgbClr val="800000"/>
                </a:solidFill>
                <a:ea typeface="Gulim" pitchFamily="34" charset="-127"/>
              </a:rPr>
              <a:t>-</a:t>
            </a:r>
            <a:r>
              <a:rPr lang="en-US" altLang="ko-KR" sz="1200" dirty="0" smtClean="0">
                <a:solidFill>
                  <a:srgbClr val="800000"/>
                </a:solidFill>
                <a:ea typeface="Gulim" pitchFamily="34" charset="-127"/>
              </a:rPr>
              <a:t>Damon Y</a:t>
            </a:r>
            <a:r>
              <a:rPr lang="ru-RU" altLang="ko-KR" sz="1200" dirty="0" smtClean="0">
                <a:solidFill>
                  <a:srgbClr val="800000"/>
                </a:solidFill>
                <a:ea typeface="Gulim" pitchFamily="34" charset="-127"/>
              </a:rPr>
              <a:t>., 2004)</a:t>
            </a:r>
          </a:p>
          <a:p>
            <a:pPr>
              <a:buClr>
                <a:srgbClr val="FFC000"/>
              </a:buClr>
            </a:pPr>
            <a:r>
              <a:rPr lang="ru-RU" altLang="ko-KR" sz="2000" dirty="0" smtClean="0">
                <a:solidFill>
                  <a:srgbClr val="800000"/>
                </a:solidFill>
              </a:rPr>
              <a:t>Достоверно доказана корреляция между количеством применяемого антибиотика и количеством устойчивых к нему штаммов микроорганизмов, выделенных от продуктивных животных.</a:t>
            </a:r>
          </a:p>
          <a:p>
            <a:pPr algn="r">
              <a:buClr>
                <a:srgbClr val="FFC000"/>
              </a:buClr>
              <a:buFontTx/>
              <a:buNone/>
            </a:pPr>
            <a:r>
              <a:rPr lang="ru-RU" altLang="ko-KR" sz="1200" dirty="0" smtClean="0">
                <a:solidFill>
                  <a:srgbClr val="800000"/>
                </a:solidFill>
              </a:rPr>
              <a:t>(</a:t>
            </a:r>
            <a:r>
              <a:rPr lang="en-US" altLang="ko-KR" sz="1200" dirty="0" smtClean="0">
                <a:solidFill>
                  <a:srgbClr val="800000"/>
                </a:solidFill>
                <a:ea typeface="Gulim" pitchFamily="34" charset="-127"/>
              </a:rPr>
              <a:t>Scientific Report EFSA</a:t>
            </a:r>
            <a:r>
              <a:rPr lang="ru-RU" altLang="ko-KR" sz="1200" dirty="0" smtClean="0">
                <a:solidFill>
                  <a:srgbClr val="800000"/>
                </a:solidFill>
              </a:rPr>
              <a:t>&amp;</a:t>
            </a:r>
            <a:r>
              <a:rPr lang="en-US" altLang="ko-KR" sz="1200" dirty="0" smtClean="0">
                <a:solidFill>
                  <a:srgbClr val="800000"/>
                </a:solidFill>
                <a:ea typeface="Gulim" pitchFamily="34" charset="-127"/>
              </a:rPr>
              <a:t>ECDC</a:t>
            </a:r>
            <a:r>
              <a:rPr lang="ru-RU" altLang="ko-KR" sz="1200" dirty="0" smtClean="0">
                <a:solidFill>
                  <a:srgbClr val="800000"/>
                </a:solidFill>
              </a:rPr>
              <a:t>, 2013)</a:t>
            </a:r>
          </a:p>
          <a:p>
            <a:pPr>
              <a:buClr>
                <a:srgbClr val="FFC000"/>
              </a:buClr>
            </a:pPr>
            <a:r>
              <a:rPr lang="ru-RU" altLang="ko-KR" sz="2000" dirty="0" smtClean="0">
                <a:solidFill>
                  <a:srgbClr val="800000"/>
                </a:solidFill>
              </a:rPr>
              <a:t>Доказано, что скармливание </a:t>
            </a:r>
            <a:r>
              <a:rPr lang="ru-RU" altLang="ko-KR" sz="2000" dirty="0" err="1" smtClean="0">
                <a:solidFill>
                  <a:srgbClr val="800000"/>
                </a:solidFill>
              </a:rPr>
              <a:t>окситетрациклина</a:t>
            </a:r>
            <a:r>
              <a:rPr lang="ru-RU" altLang="ko-KR" sz="2000" dirty="0" smtClean="0">
                <a:solidFill>
                  <a:srgbClr val="800000"/>
                </a:solidFill>
              </a:rPr>
              <a:t> цыплятам приводит к  устойчивости к тетрациклину </a:t>
            </a:r>
            <a:r>
              <a:rPr lang="ru-RU" altLang="ko-KR" sz="2000" i="1" dirty="0" smtClean="0">
                <a:solidFill>
                  <a:srgbClr val="800000"/>
                </a:solidFill>
              </a:rPr>
              <a:t>E. </a:t>
            </a:r>
            <a:r>
              <a:rPr lang="ru-RU" altLang="ko-KR" sz="2000" i="1" dirty="0" err="1" smtClean="0">
                <a:solidFill>
                  <a:srgbClr val="800000"/>
                </a:solidFill>
              </a:rPr>
              <a:t>coli</a:t>
            </a:r>
            <a:r>
              <a:rPr lang="ru-RU" altLang="ko-KR" sz="2000" dirty="0" smtClean="0">
                <a:solidFill>
                  <a:srgbClr val="800000"/>
                </a:solidFill>
              </a:rPr>
              <a:t> у цыплят и  переносу устойчивости  к тетрациклину от цыплят к обслуживающему персоналу</a:t>
            </a:r>
            <a:r>
              <a:rPr lang="ru-RU" altLang="ko-KR" sz="2000" dirty="0" smtClean="0">
                <a:solidFill>
                  <a:srgbClr val="800000"/>
                </a:solidFill>
              </a:rPr>
              <a:t>.</a:t>
            </a:r>
          </a:p>
          <a:p>
            <a:pPr algn="r">
              <a:buClr>
                <a:srgbClr val="FFC000"/>
              </a:buClr>
            </a:pPr>
            <a:r>
              <a:rPr lang="ru-RU" altLang="ko-KR" sz="1100" dirty="0">
                <a:solidFill>
                  <a:srgbClr val="800000"/>
                </a:solidFill>
                <a:ea typeface="Gulim" pitchFamily="34" charset="-127"/>
              </a:rPr>
              <a:t>Информационный бюллетень ВОЗ, октябрь 2015 г.</a:t>
            </a:r>
          </a:p>
          <a:p>
            <a:pPr>
              <a:buClr>
                <a:srgbClr val="FFC000"/>
              </a:buClr>
            </a:pPr>
            <a:r>
              <a:rPr lang="ru-RU" sz="2100" dirty="0" smtClean="0">
                <a:solidFill>
                  <a:srgbClr val="800000"/>
                </a:solidFill>
              </a:rPr>
              <a:t>Лечение </a:t>
            </a:r>
            <a:r>
              <a:rPr lang="ru-RU" sz="2100" dirty="0">
                <a:solidFill>
                  <a:srgbClr val="800000"/>
                </a:solidFill>
              </a:rPr>
              <a:t>антибиотиками </a:t>
            </a:r>
            <a:r>
              <a:rPr lang="ru-RU" sz="2100" dirty="0" smtClean="0">
                <a:solidFill>
                  <a:srgbClr val="800000"/>
                </a:solidFill>
              </a:rPr>
              <a:t>вызывает системные </a:t>
            </a:r>
            <a:r>
              <a:rPr lang="ru-RU" sz="2100" dirty="0">
                <a:solidFill>
                  <a:srgbClr val="800000"/>
                </a:solidFill>
              </a:rPr>
              <a:t>изменения в метаболитах - не воздействуя на </a:t>
            </a:r>
            <a:r>
              <a:rPr lang="ru-RU" sz="2100" dirty="0" err="1">
                <a:solidFill>
                  <a:srgbClr val="800000"/>
                </a:solidFill>
              </a:rPr>
              <a:t>микробиом</a:t>
            </a:r>
            <a:r>
              <a:rPr lang="ru-RU" sz="2100" dirty="0">
                <a:solidFill>
                  <a:srgbClr val="800000"/>
                </a:solidFill>
              </a:rPr>
              <a:t>, а воздействуя непосредственно на ткани </a:t>
            </a:r>
            <a:r>
              <a:rPr lang="ru-RU" sz="2100" dirty="0" smtClean="0">
                <a:solidFill>
                  <a:srgbClr val="800000"/>
                </a:solidFill>
              </a:rPr>
              <a:t>организма (мыши). </a:t>
            </a:r>
            <a:r>
              <a:rPr lang="ru-RU" sz="2100" dirty="0">
                <a:solidFill>
                  <a:srgbClr val="800000"/>
                </a:solidFill>
              </a:rPr>
              <a:t>В ходе дальнейшего исследования команда определила, что метаболиты, высвобождаемые клетками мыши, сделали </a:t>
            </a:r>
            <a:r>
              <a:rPr lang="ru-RU" sz="2100" i="1" dirty="0">
                <a:solidFill>
                  <a:srgbClr val="800000"/>
                </a:solidFill>
              </a:rPr>
              <a:t>E. </a:t>
            </a:r>
            <a:r>
              <a:rPr lang="ru-RU" sz="2100" i="1" dirty="0" err="1">
                <a:solidFill>
                  <a:srgbClr val="800000"/>
                </a:solidFill>
              </a:rPr>
              <a:t>coli</a:t>
            </a:r>
            <a:r>
              <a:rPr lang="ru-RU" sz="2100" i="1" dirty="0">
                <a:solidFill>
                  <a:srgbClr val="800000"/>
                </a:solidFill>
              </a:rPr>
              <a:t> </a:t>
            </a:r>
            <a:r>
              <a:rPr lang="ru-RU" sz="2100" dirty="0">
                <a:solidFill>
                  <a:srgbClr val="800000"/>
                </a:solidFill>
              </a:rPr>
              <a:t>более устойчивыми к </a:t>
            </a:r>
            <a:r>
              <a:rPr lang="ru-RU" sz="2100" dirty="0" smtClean="0">
                <a:solidFill>
                  <a:srgbClr val="800000"/>
                </a:solidFill>
              </a:rPr>
              <a:t>применяемому </a:t>
            </a:r>
            <a:r>
              <a:rPr lang="ru-RU" sz="2100" dirty="0" err="1" smtClean="0">
                <a:solidFill>
                  <a:srgbClr val="800000"/>
                </a:solidFill>
              </a:rPr>
              <a:t>ципрофлоксацину</a:t>
            </a:r>
            <a:r>
              <a:rPr lang="ru-RU" sz="2100" dirty="0">
                <a:solidFill>
                  <a:srgbClr val="800000"/>
                </a:solidFill>
              </a:rPr>
              <a:t>. Воздействие антибиотиков также нарушало иммунную функцию, ингибируя респираторную активность в иммунных клетках: макрофаги, обработанные </a:t>
            </a:r>
            <a:r>
              <a:rPr lang="ru-RU" sz="2100" dirty="0" err="1">
                <a:solidFill>
                  <a:srgbClr val="800000"/>
                </a:solidFill>
              </a:rPr>
              <a:t>ципрофлоксацином</a:t>
            </a:r>
            <a:r>
              <a:rPr lang="ru-RU" sz="2100" dirty="0">
                <a:solidFill>
                  <a:srgbClr val="800000"/>
                </a:solidFill>
              </a:rPr>
              <a:t>, были менее способны поглощать и убивать бактерии </a:t>
            </a:r>
            <a:r>
              <a:rPr lang="ru-RU" sz="2100" i="1" dirty="0">
                <a:solidFill>
                  <a:srgbClr val="800000"/>
                </a:solidFill>
              </a:rPr>
              <a:t>E. </a:t>
            </a:r>
            <a:r>
              <a:rPr lang="ru-RU" sz="2100" i="1" dirty="0" err="1">
                <a:solidFill>
                  <a:srgbClr val="800000"/>
                </a:solidFill>
              </a:rPr>
              <a:t>coli</a:t>
            </a:r>
            <a:r>
              <a:rPr lang="ru-RU" sz="2100" i="1" dirty="0" smtClean="0">
                <a:solidFill>
                  <a:srgbClr val="800000"/>
                </a:solidFill>
              </a:rPr>
              <a:t>.</a:t>
            </a:r>
          </a:p>
          <a:p>
            <a:pPr lvl="0" algn="r">
              <a:buClr>
                <a:srgbClr val="FFC000"/>
              </a:buClr>
            </a:pPr>
            <a:r>
              <a:rPr lang="ru-RU" sz="1100" dirty="0" err="1">
                <a:solidFill>
                  <a:srgbClr val="800000"/>
                </a:solidFill>
                <a:ea typeface="Gulim" pitchFamily="34" charset="-127"/>
              </a:rPr>
              <a:t>Jason</a:t>
            </a:r>
            <a:r>
              <a:rPr lang="ru-RU" sz="1100" dirty="0">
                <a:solidFill>
                  <a:srgbClr val="800000"/>
                </a:solidFill>
                <a:ea typeface="Gulim" pitchFamily="34" charset="-127"/>
              </a:rPr>
              <a:t> H. </a:t>
            </a:r>
            <a:r>
              <a:rPr lang="ru-RU" sz="1100" dirty="0" err="1">
                <a:solidFill>
                  <a:srgbClr val="800000"/>
                </a:solidFill>
                <a:ea typeface="Gulim" pitchFamily="34" charset="-127"/>
              </a:rPr>
              <a:t>Yang</a:t>
            </a:r>
            <a:r>
              <a:rPr lang="ru-RU" sz="1100" dirty="0">
                <a:solidFill>
                  <a:srgbClr val="800000"/>
                </a:solidFill>
                <a:ea typeface="Gulim" pitchFamily="34" charset="-127"/>
              </a:rPr>
              <a:t>, </a:t>
            </a:r>
            <a:r>
              <a:rPr lang="ru-RU" sz="1100" dirty="0" err="1">
                <a:solidFill>
                  <a:srgbClr val="800000"/>
                </a:solidFill>
                <a:ea typeface="Gulim" pitchFamily="34" charset="-127"/>
              </a:rPr>
              <a:t>Prerna</a:t>
            </a:r>
            <a:r>
              <a:rPr lang="ru-RU" sz="1100" dirty="0">
                <a:solidFill>
                  <a:srgbClr val="800000"/>
                </a:solidFill>
                <a:ea typeface="Gulim" pitchFamily="34" charset="-127"/>
              </a:rPr>
              <a:t> </a:t>
            </a:r>
            <a:r>
              <a:rPr lang="ru-RU" sz="1100" dirty="0" err="1">
                <a:solidFill>
                  <a:srgbClr val="800000"/>
                </a:solidFill>
                <a:ea typeface="Gulim" pitchFamily="34" charset="-127"/>
              </a:rPr>
              <a:t>Bhargava</a:t>
            </a:r>
            <a:r>
              <a:rPr lang="ru-RU" sz="1100" dirty="0">
                <a:solidFill>
                  <a:srgbClr val="800000"/>
                </a:solidFill>
                <a:ea typeface="Gulim" pitchFamily="34" charset="-127"/>
              </a:rPr>
              <a:t>, </a:t>
            </a:r>
            <a:r>
              <a:rPr lang="ru-RU" sz="1100" dirty="0" err="1">
                <a:solidFill>
                  <a:srgbClr val="800000"/>
                </a:solidFill>
                <a:ea typeface="Gulim" pitchFamily="34" charset="-127"/>
              </a:rPr>
              <a:t>Douglas</a:t>
            </a:r>
            <a:r>
              <a:rPr lang="ru-RU" sz="1100" dirty="0">
                <a:solidFill>
                  <a:srgbClr val="800000"/>
                </a:solidFill>
                <a:ea typeface="Gulim" pitchFamily="34" charset="-127"/>
              </a:rPr>
              <a:t> </a:t>
            </a:r>
            <a:r>
              <a:rPr lang="ru-RU" sz="1100" dirty="0" err="1">
                <a:solidFill>
                  <a:srgbClr val="800000"/>
                </a:solidFill>
                <a:ea typeface="Gulim" pitchFamily="34" charset="-127"/>
              </a:rPr>
              <a:t>McCloskey</a:t>
            </a:r>
            <a:r>
              <a:rPr lang="ru-RU" sz="1100" dirty="0">
                <a:solidFill>
                  <a:srgbClr val="800000"/>
                </a:solidFill>
                <a:ea typeface="Gulim" pitchFamily="34" charset="-127"/>
              </a:rPr>
              <a:t>, </a:t>
            </a:r>
            <a:r>
              <a:rPr lang="ru-RU" sz="1100" dirty="0" err="1">
                <a:solidFill>
                  <a:srgbClr val="800000"/>
                </a:solidFill>
                <a:ea typeface="Gulim" pitchFamily="34" charset="-127"/>
              </a:rPr>
              <a:t>Ning</a:t>
            </a:r>
            <a:r>
              <a:rPr lang="ru-RU" sz="1100" dirty="0">
                <a:solidFill>
                  <a:srgbClr val="800000"/>
                </a:solidFill>
                <a:ea typeface="Gulim" pitchFamily="34" charset="-127"/>
              </a:rPr>
              <a:t> </a:t>
            </a:r>
            <a:r>
              <a:rPr lang="ru-RU" sz="1100" dirty="0" err="1">
                <a:solidFill>
                  <a:srgbClr val="800000"/>
                </a:solidFill>
                <a:ea typeface="Gulim" pitchFamily="34" charset="-127"/>
              </a:rPr>
              <a:t>Mao</a:t>
            </a:r>
            <a:r>
              <a:rPr lang="ru-RU" sz="1100" dirty="0">
                <a:solidFill>
                  <a:srgbClr val="800000"/>
                </a:solidFill>
                <a:ea typeface="Gulim" pitchFamily="34" charset="-127"/>
              </a:rPr>
              <a:t>, </a:t>
            </a:r>
            <a:r>
              <a:rPr lang="ru-RU" sz="1100" dirty="0" err="1">
                <a:solidFill>
                  <a:srgbClr val="800000"/>
                </a:solidFill>
                <a:ea typeface="Gulim" pitchFamily="34" charset="-127"/>
              </a:rPr>
              <a:t>Bernhard</a:t>
            </a:r>
            <a:r>
              <a:rPr lang="ru-RU" sz="1100" dirty="0">
                <a:solidFill>
                  <a:srgbClr val="800000"/>
                </a:solidFill>
                <a:ea typeface="Gulim" pitchFamily="34" charset="-127"/>
              </a:rPr>
              <a:t> O. </a:t>
            </a:r>
            <a:r>
              <a:rPr lang="ru-RU" sz="1100" dirty="0" err="1">
                <a:solidFill>
                  <a:srgbClr val="800000"/>
                </a:solidFill>
                <a:ea typeface="Gulim" pitchFamily="34" charset="-127"/>
              </a:rPr>
              <a:t>Palsson</a:t>
            </a:r>
            <a:r>
              <a:rPr lang="ru-RU" sz="1100" dirty="0">
                <a:solidFill>
                  <a:srgbClr val="800000"/>
                </a:solidFill>
                <a:ea typeface="Gulim" pitchFamily="34" charset="-127"/>
              </a:rPr>
              <a:t>, </a:t>
            </a:r>
            <a:r>
              <a:rPr lang="ru-RU" sz="1100" dirty="0" err="1">
                <a:solidFill>
                  <a:srgbClr val="800000"/>
                </a:solidFill>
                <a:ea typeface="Gulim" pitchFamily="34" charset="-127"/>
              </a:rPr>
              <a:t>James</a:t>
            </a:r>
            <a:r>
              <a:rPr lang="ru-RU" sz="1100" dirty="0">
                <a:solidFill>
                  <a:srgbClr val="800000"/>
                </a:solidFill>
                <a:ea typeface="Gulim" pitchFamily="34" charset="-127"/>
              </a:rPr>
              <a:t> J. </a:t>
            </a:r>
            <a:r>
              <a:rPr lang="ru-RU" sz="1100" dirty="0" err="1">
                <a:solidFill>
                  <a:srgbClr val="800000"/>
                </a:solidFill>
                <a:ea typeface="Gulim" pitchFamily="34" charset="-127"/>
              </a:rPr>
              <a:t>Collins</a:t>
            </a:r>
            <a:r>
              <a:rPr lang="ru-RU" sz="1100" dirty="0">
                <a:solidFill>
                  <a:srgbClr val="800000"/>
                </a:solidFill>
                <a:ea typeface="Gulim" pitchFamily="34" charset="-127"/>
              </a:rPr>
              <a:t>. </a:t>
            </a:r>
            <a:endParaRPr lang="ru-RU" sz="1100" dirty="0" smtClean="0">
              <a:solidFill>
                <a:srgbClr val="800000"/>
              </a:solidFill>
              <a:ea typeface="Gulim" pitchFamily="34" charset="-127"/>
            </a:endParaRPr>
          </a:p>
          <a:p>
            <a:pPr lvl="0" algn="r">
              <a:buClr>
                <a:srgbClr val="FFC000"/>
              </a:buClr>
            </a:pPr>
            <a:r>
              <a:rPr lang="ru-RU" sz="1100" dirty="0" err="1" smtClean="0">
                <a:solidFill>
                  <a:srgbClr val="800000"/>
                </a:solidFill>
                <a:ea typeface="Gulim" pitchFamily="34" charset="-127"/>
              </a:rPr>
              <a:t>Antibiotic-Induced</a:t>
            </a:r>
            <a:r>
              <a:rPr lang="ru-RU" sz="1100" dirty="0" smtClean="0">
                <a:solidFill>
                  <a:srgbClr val="800000"/>
                </a:solidFill>
                <a:ea typeface="Gulim" pitchFamily="34" charset="-127"/>
              </a:rPr>
              <a:t> </a:t>
            </a:r>
            <a:r>
              <a:rPr lang="ru-RU" sz="1100" dirty="0" err="1">
                <a:solidFill>
                  <a:srgbClr val="800000"/>
                </a:solidFill>
                <a:ea typeface="Gulim" pitchFamily="34" charset="-127"/>
              </a:rPr>
              <a:t>Changes</a:t>
            </a:r>
            <a:r>
              <a:rPr lang="ru-RU" sz="1100" dirty="0">
                <a:solidFill>
                  <a:srgbClr val="800000"/>
                </a:solidFill>
                <a:ea typeface="Gulim" pitchFamily="34" charset="-127"/>
              </a:rPr>
              <a:t> </a:t>
            </a:r>
            <a:r>
              <a:rPr lang="ru-RU" sz="1100" dirty="0" err="1">
                <a:solidFill>
                  <a:srgbClr val="800000"/>
                </a:solidFill>
                <a:ea typeface="Gulim" pitchFamily="34" charset="-127"/>
              </a:rPr>
              <a:t>to</a:t>
            </a:r>
            <a:r>
              <a:rPr lang="ru-RU" sz="1100" dirty="0">
                <a:solidFill>
                  <a:srgbClr val="800000"/>
                </a:solidFill>
                <a:ea typeface="Gulim" pitchFamily="34" charset="-127"/>
              </a:rPr>
              <a:t> </a:t>
            </a:r>
            <a:r>
              <a:rPr lang="ru-RU" sz="1100" dirty="0" err="1">
                <a:solidFill>
                  <a:srgbClr val="800000"/>
                </a:solidFill>
                <a:ea typeface="Gulim" pitchFamily="34" charset="-127"/>
              </a:rPr>
              <a:t>the</a:t>
            </a:r>
            <a:r>
              <a:rPr lang="ru-RU" sz="1100" dirty="0">
                <a:solidFill>
                  <a:srgbClr val="800000"/>
                </a:solidFill>
                <a:ea typeface="Gulim" pitchFamily="34" charset="-127"/>
              </a:rPr>
              <a:t> </a:t>
            </a:r>
            <a:r>
              <a:rPr lang="ru-RU" sz="1100" dirty="0" err="1">
                <a:solidFill>
                  <a:srgbClr val="800000"/>
                </a:solidFill>
                <a:ea typeface="Gulim" pitchFamily="34" charset="-127"/>
              </a:rPr>
              <a:t>Host</a:t>
            </a:r>
            <a:r>
              <a:rPr lang="ru-RU" sz="1100" dirty="0">
                <a:solidFill>
                  <a:srgbClr val="800000"/>
                </a:solidFill>
                <a:ea typeface="Gulim" pitchFamily="34" charset="-127"/>
              </a:rPr>
              <a:t> </a:t>
            </a:r>
            <a:r>
              <a:rPr lang="ru-RU" sz="1100" dirty="0" err="1">
                <a:solidFill>
                  <a:srgbClr val="800000"/>
                </a:solidFill>
                <a:ea typeface="Gulim" pitchFamily="34" charset="-127"/>
              </a:rPr>
              <a:t>Metabolic</a:t>
            </a:r>
            <a:r>
              <a:rPr lang="ru-RU" sz="1100" dirty="0">
                <a:solidFill>
                  <a:srgbClr val="800000"/>
                </a:solidFill>
                <a:ea typeface="Gulim" pitchFamily="34" charset="-127"/>
              </a:rPr>
              <a:t> </a:t>
            </a:r>
            <a:r>
              <a:rPr lang="ru-RU" sz="1100" dirty="0" err="1">
                <a:solidFill>
                  <a:srgbClr val="800000"/>
                </a:solidFill>
                <a:ea typeface="Gulim" pitchFamily="34" charset="-127"/>
              </a:rPr>
              <a:t>Environment</a:t>
            </a:r>
            <a:r>
              <a:rPr lang="ru-RU" sz="1100" dirty="0">
                <a:solidFill>
                  <a:srgbClr val="800000"/>
                </a:solidFill>
                <a:ea typeface="Gulim" pitchFamily="34" charset="-127"/>
              </a:rPr>
              <a:t> </a:t>
            </a:r>
            <a:r>
              <a:rPr lang="ru-RU" sz="1100" dirty="0" err="1">
                <a:solidFill>
                  <a:srgbClr val="800000"/>
                </a:solidFill>
                <a:ea typeface="Gulim" pitchFamily="34" charset="-127"/>
              </a:rPr>
              <a:t>Inhibit</a:t>
            </a:r>
            <a:r>
              <a:rPr lang="ru-RU" sz="1100" dirty="0">
                <a:solidFill>
                  <a:srgbClr val="800000"/>
                </a:solidFill>
                <a:ea typeface="Gulim" pitchFamily="34" charset="-127"/>
              </a:rPr>
              <a:t> </a:t>
            </a:r>
            <a:r>
              <a:rPr lang="ru-RU" sz="1100" dirty="0" err="1">
                <a:solidFill>
                  <a:srgbClr val="800000"/>
                </a:solidFill>
                <a:ea typeface="Gulim" pitchFamily="34" charset="-127"/>
              </a:rPr>
              <a:t>Drug</a:t>
            </a:r>
            <a:r>
              <a:rPr lang="ru-RU" sz="1100" dirty="0">
                <a:solidFill>
                  <a:srgbClr val="800000"/>
                </a:solidFill>
                <a:ea typeface="Gulim" pitchFamily="34" charset="-127"/>
              </a:rPr>
              <a:t> </a:t>
            </a:r>
            <a:r>
              <a:rPr lang="ru-RU" sz="1100" dirty="0" err="1">
                <a:solidFill>
                  <a:srgbClr val="800000"/>
                </a:solidFill>
                <a:ea typeface="Gulim" pitchFamily="34" charset="-127"/>
              </a:rPr>
              <a:t>Efficacy</a:t>
            </a:r>
            <a:r>
              <a:rPr lang="ru-RU" sz="1100" dirty="0">
                <a:solidFill>
                  <a:srgbClr val="800000"/>
                </a:solidFill>
                <a:ea typeface="Gulim" pitchFamily="34" charset="-127"/>
              </a:rPr>
              <a:t> </a:t>
            </a:r>
            <a:r>
              <a:rPr lang="ru-RU" sz="1100" dirty="0" err="1">
                <a:solidFill>
                  <a:srgbClr val="800000"/>
                </a:solidFill>
                <a:ea typeface="Gulim" pitchFamily="34" charset="-127"/>
              </a:rPr>
              <a:t>and</a:t>
            </a:r>
            <a:r>
              <a:rPr lang="ru-RU" sz="1100" dirty="0">
                <a:solidFill>
                  <a:srgbClr val="800000"/>
                </a:solidFill>
                <a:ea typeface="Gulim" pitchFamily="34" charset="-127"/>
              </a:rPr>
              <a:t> </a:t>
            </a:r>
            <a:r>
              <a:rPr lang="ru-RU" sz="1100" dirty="0" err="1">
                <a:solidFill>
                  <a:srgbClr val="800000"/>
                </a:solidFill>
                <a:ea typeface="Gulim" pitchFamily="34" charset="-127"/>
              </a:rPr>
              <a:t>Alter</a:t>
            </a:r>
            <a:r>
              <a:rPr lang="ru-RU" sz="1100" dirty="0">
                <a:solidFill>
                  <a:srgbClr val="800000"/>
                </a:solidFill>
                <a:ea typeface="Gulim" pitchFamily="34" charset="-127"/>
              </a:rPr>
              <a:t> </a:t>
            </a:r>
            <a:r>
              <a:rPr lang="ru-RU" sz="1100" dirty="0" err="1">
                <a:solidFill>
                  <a:srgbClr val="800000"/>
                </a:solidFill>
                <a:ea typeface="Gulim" pitchFamily="34" charset="-127"/>
              </a:rPr>
              <a:t>Immune</a:t>
            </a:r>
            <a:r>
              <a:rPr lang="ru-RU" sz="1100" dirty="0">
                <a:solidFill>
                  <a:srgbClr val="800000"/>
                </a:solidFill>
                <a:ea typeface="Gulim" pitchFamily="34" charset="-127"/>
              </a:rPr>
              <a:t> </a:t>
            </a:r>
            <a:r>
              <a:rPr lang="ru-RU" sz="1100" dirty="0" err="1">
                <a:solidFill>
                  <a:srgbClr val="800000"/>
                </a:solidFill>
                <a:ea typeface="Gulim" pitchFamily="34" charset="-127"/>
              </a:rPr>
              <a:t>Function</a:t>
            </a:r>
            <a:r>
              <a:rPr lang="ru-RU" sz="1100" dirty="0">
                <a:solidFill>
                  <a:srgbClr val="800000"/>
                </a:solidFill>
                <a:ea typeface="Gulim" pitchFamily="34" charset="-127"/>
              </a:rPr>
              <a:t>. </a:t>
            </a:r>
            <a:r>
              <a:rPr lang="ru-RU" sz="1100" dirty="0" err="1">
                <a:solidFill>
                  <a:srgbClr val="800000"/>
                </a:solidFill>
                <a:ea typeface="Gulim" pitchFamily="34" charset="-127"/>
              </a:rPr>
              <a:t>Cell</a:t>
            </a:r>
            <a:r>
              <a:rPr lang="ru-RU" sz="1100" dirty="0">
                <a:solidFill>
                  <a:srgbClr val="800000"/>
                </a:solidFill>
                <a:ea typeface="Gulim" pitchFamily="34" charset="-127"/>
              </a:rPr>
              <a:t> </a:t>
            </a:r>
            <a:r>
              <a:rPr lang="ru-RU" sz="1100" dirty="0" err="1">
                <a:solidFill>
                  <a:srgbClr val="800000"/>
                </a:solidFill>
                <a:ea typeface="Gulim" pitchFamily="34" charset="-127"/>
              </a:rPr>
              <a:t>Host</a:t>
            </a:r>
            <a:r>
              <a:rPr lang="ru-RU" sz="1100" dirty="0">
                <a:solidFill>
                  <a:srgbClr val="800000"/>
                </a:solidFill>
                <a:ea typeface="Gulim" pitchFamily="34" charset="-127"/>
              </a:rPr>
              <a:t> &amp; </a:t>
            </a:r>
            <a:r>
              <a:rPr lang="ru-RU" sz="1100" dirty="0" err="1">
                <a:solidFill>
                  <a:srgbClr val="800000"/>
                </a:solidFill>
                <a:ea typeface="Gulim" pitchFamily="34" charset="-127"/>
              </a:rPr>
              <a:t>Microbe</a:t>
            </a:r>
            <a:r>
              <a:rPr lang="ru-RU" sz="1100" dirty="0">
                <a:solidFill>
                  <a:srgbClr val="800000"/>
                </a:solidFill>
                <a:ea typeface="Gulim" pitchFamily="34" charset="-127"/>
              </a:rPr>
              <a:t>, 2017; DOI</a:t>
            </a:r>
            <a:r>
              <a:rPr lang="ru-RU" sz="1100" dirty="0" smtClean="0">
                <a:solidFill>
                  <a:srgbClr val="800000"/>
                </a:solidFill>
                <a:ea typeface="Gulim" pitchFamily="34" charset="-127"/>
              </a:rPr>
              <a:t>:</a:t>
            </a:r>
          </a:p>
          <a:p>
            <a:pPr lvl="0" algn="r">
              <a:buClr>
                <a:srgbClr val="FFC000"/>
              </a:buClr>
            </a:pPr>
            <a:r>
              <a:rPr lang="ru-RU" sz="1100" dirty="0">
                <a:solidFill>
                  <a:srgbClr val="800000"/>
                </a:solidFill>
                <a:ea typeface="Gulim" pitchFamily="34" charset="-127"/>
              </a:rPr>
              <a:t> </a:t>
            </a:r>
            <a:r>
              <a:rPr lang="ru-RU" sz="1100" dirty="0">
                <a:solidFill>
                  <a:srgbClr val="800000"/>
                </a:solidFill>
                <a:ea typeface="Gulim" pitchFamily="34" charset="-127"/>
                <a:hlinkClick r:id="rId2"/>
              </a:rPr>
              <a:t>10.1016/j.chom.2017.10.020</a:t>
            </a:r>
            <a:r>
              <a:rPr lang="ru-RU" sz="1100" dirty="0">
                <a:solidFill>
                  <a:srgbClr val="800000"/>
                </a:solidFill>
                <a:ea typeface="Gulim" pitchFamily="34" charset="-127"/>
              </a:rPr>
              <a:t>. </a:t>
            </a:r>
          </a:p>
          <a:p>
            <a:pPr>
              <a:buClr>
                <a:srgbClr val="FFC000"/>
              </a:buClr>
            </a:pPr>
            <a:r>
              <a:rPr lang="ru-RU" altLang="ko-KR" sz="2000" dirty="0" smtClean="0">
                <a:solidFill>
                  <a:srgbClr val="800000"/>
                </a:solidFill>
              </a:rPr>
              <a:t>Кишечная </a:t>
            </a:r>
            <a:r>
              <a:rPr lang="ru-RU" altLang="ko-KR" sz="2000" dirty="0">
                <a:solidFill>
                  <a:srgbClr val="800000"/>
                </a:solidFill>
              </a:rPr>
              <a:t>палочка передает гены резистентности сальмонеллам (феномен перекрестной резистентности)</a:t>
            </a:r>
          </a:p>
          <a:p>
            <a:pPr marL="0" indent="0" algn="r">
              <a:buClr>
                <a:srgbClr val="FFC000"/>
              </a:buClr>
              <a:buNone/>
            </a:pPr>
            <a:r>
              <a:rPr lang="ru-RU" altLang="ko-KR" sz="1050" i="1" dirty="0">
                <a:solidFill>
                  <a:srgbClr val="800000"/>
                </a:solidFill>
              </a:rPr>
              <a:t>(</a:t>
            </a:r>
            <a:r>
              <a:rPr lang="ru-RU" altLang="ko-KR" sz="1050" i="1" dirty="0" err="1">
                <a:solidFill>
                  <a:srgbClr val="800000"/>
                </a:solidFill>
              </a:rPr>
              <a:t>Терлецкий</a:t>
            </a:r>
            <a:r>
              <a:rPr lang="ru-RU" altLang="ko-KR" sz="1050" i="1" dirty="0">
                <a:solidFill>
                  <a:srgbClr val="800000"/>
                </a:solidFill>
              </a:rPr>
              <a:t> В.П., Щепеткина С.В., 2017</a:t>
            </a:r>
            <a:r>
              <a:rPr lang="ru-RU" altLang="ko-KR" sz="1050" i="1" dirty="0" smtClean="0">
                <a:solidFill>
                  <a:srgbClr val="800000"/>
                </a:solidFill>
              </a:rPr>
              <a:t>)</a:t>
            </a:r>
            <a:endParaRPr lang="ru-RU" altLang="ko-KR" sz="1200" dirty="0">
              <a:solidFill>
                <a:srgbClr val="800000"/>
              </a:solidFill>
              <a:ea typeface="Gulim" pitchFamily="34" charset="-127"/>
            </a:endParaRPr>
          </a:p>
          <a:p>
            <a:pPr algn="r">
              <a:buFontTx/>
              <a:buNone/>
            </a:pPr>
            <a:endParaRPr lang="ru-RU" altLang="ko-KR" sz="2000" dirty="0" smtClean="0">
              <a:solidFill>
                <a:srgbClr val="800000"/>
              </a:solidFill>
            </a:endParaRPr>
          </a:p>
        </p:txBody>
      </p:sp>
      <p:pic>
        <p:nvPicPr>
          <p:cNvPr id="4" name="Рисунок 3" descr="Логотип ЗДОРОВЬЕ ЖИВОТНЫХ.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2"/>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descr="Логотип ЗДОРОВЬЕ ЖИВОТНЫХ.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6531"/>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26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altLang="ko-KR" sz="2400" b="1" cap="all" dirty="0">
                <a:solidFill>
                  <a:srgbClr val="800000"/>
                </a:solidFill>
                <a:latin typeface="+mn-lt"/>
                <a:ea typeface="+mn-ea"/>
                <a:cs typeface="+mn-cs"/>
              </a:rPr>
              <a:t>Антимикробные препараты для ветеринарного применения, зарегистрированные в РФ</a:t>
            </a:r>
            <a:endParaRPr lang="ru-RU" sz="2400" b="1" cap="all" dirty="0">
              <a:solidFill>
                <a:srgbClr val="800000"/>
              </a:solidFill>
              <a:latin typeface="+mn-lt"/>
              <a:ea typeface="+mn-ea"/>
              <a:cs typeface="+mn-cs"/>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31299174"/>
              </p:ext>
            </p:extLst>
          </p:nvPr>
        </p:nvGraphicFramePr>
        <p:xfrm>
          <a:off x="899592" y="1340768"/>
          <a:ext cx="7560840" cy="4249003"/>
        </p:xfrm>
        <a:graphic>
          <a:graphicData uri="http://schemas.openxmlformats.org/drawingml/2006/table">
            <a:tbl>
              <a:tblPr firstRow="1" firstCol="1" bandRow="1"/>
              <a:tblGrid>
                <a:gridCol w="1577914"/>
                <a:gridCol w="1906646"/>
                <a:gridCol w="2103886"/>
                <a:gridCol w="1972394"/>
              </a:tblGrid>
              <a:tr h="835243">
                <a:tc>
                  <a:txBody>
                    <a:bodyPr/>
                    <a:lstStyle/>
                    <a:p>
                      <a:pPr algn="ctr">
                        <a:spcAft>
                          <a:spcPts val="0"/>
                        </a:spcAft>
                      </a:pPr>
                      <a:r>
                        <a:rPr lang="ru-RU" sz="1600" dirty="0">
                          <a:solidFill>
                            <a:srgbClr val="800000"/>
                          </a:solidFill>
                          <a:effectLst/>
                          <a:latin typeface="Times New Roman"/>
                          <a:ea typeface="Times New Roman"/>
                          <a:cs typeface="Times New Roman"/>
                        </a:rPr>
                        <a:t>Группа антимикробных препаратов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800000"/>
                          </a:solidFill>
                          <a:effectLst/>
                          <a:latin typeface="Times New Roman"/>
                          <a:ea typeface="Times New Roman"/>
                          <a:cs typeface="Times New Roman"/>
                        </a:rPr>
                        <a:t>Количество зарегистрированных препаратов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800000"/>
                          </a:solidFill>
                          <a:effectLst/>
                          <a:latin typeface="Times New Roman"/>
                          <a:ea typeface="Times New Roman"/>
                          <a:cs typeface="Times New Roman"/>
                        </a:rPr>
                        <a:t>Основные наименования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rgbClr val="800000"/>
                          </a:solidFill>
                          <a:effectLst/>
                          <a:latin typeface="Times New Roman"/>
                          <a:ea typeface="Times New Roman"/>
                          <a:cs typeface="Times New Roman"/>
                        </a:rPr>
                        <a:t>Зарегистрировано</a:t>
                      </a:r>
                      <a:r>
                        <a:rPr lang="ru-RU" sz="1600" baseline="0" dirty="0" smtClean="0">
                          <a:solidFill>
                            <a:srgbClr val="800000"/>
                          </a:solidFill>
                          <a:effectLst/>
                          <a:latin typeface="Times New Roman"/>
                          <a:ea typeface="Times New Roman"/>
                          <a:cs typeface="Times New Roman"/>
                        </a:rPr>
                        <a:t> в медицине</a:t>
                      </a: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263">
                <a:tc>
                  <a:txBody>
                    <a:bodyPr/>
                    <a:lstStyle/>
                    <a:p>
                      <a:pPr algn="ctr">
                        <a:spcAft>
                          <a:spcPts val="0"/>
                        </a:spcAft>
                      </a:pPr>
                      <a:r>
                        <a:rPr lang="ru-RU" sz="1600">
                          <a:solidFill>
                            <a:srgbClr val="800000"/>
                          </a:solidFill>
                          <a:effectLst/>
                          <a:latin typeface="Times New Roman"/>
                          <a:ea typeface="Times New Roman"/>
                          <a:cs typeface="Times New Roman"/>
                        </a:rPr>
                        <a:t>Фторхинолоны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800000"/>
                          </a:solidFill>
                          <a:effectLst/>
                          <a:latin typeface="Times New Roman"/>
                          <a:ea typeface="Times New Roman"/>
                          <a:cs typeface="Times New Roman"/>
                        </a:rPr>
                        <a:t>Более 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err="1">
                          <a:solidFill>
                            <a:srgbClr val="800000"/>
                          </a:solidFill>
                          <a:effectLst/>
                          <a:latin typeface="Times New Roman"/>
                          <a:ea typeface="Times New Roman"/>
                          <a:cs typeface="Times New Roman"/>
                        </a:rPr>
                        <a:t>Энрофлоксацин</a:t>
                      </a:r>
                      <a:r>
                        <a:rPr lang="ru-RU" sz="1600" dirty="0">
                          <a:solidFill>
                            <a:srgbClr val="800000"/>
                          </a:solidFill>
                          <a:effectLst/>
                          <a:latin typeface="Times New Roman"/>
                          <a:ea typeface="Times New Roman"/>
                          <a:cs typeface="Times New Roman"/>
                        </a:rPr>
                        <a:t>, </a:t>
                      </a:r>
                      <a:r>
                        <a:rPr lang="ru-RU" sz="1600" dirty="0" err="1">
                          <a:solidFill>
                            <a:srgbClr val="800000"/>
                          </a:solidFill>
                          <a:effectLst/>
                          <a:latin typeface="Times New Roman"/>
                          <a:ea typeface="Times New Roman"/>
                          <a:cs typeface="Times New Roman"/>
                        </a:rPr>
                        <a:t>ципрофлоксацин</a:t>
                      </a:r>
                      <a:r>
                        <a:rPr lang="ru-RU" sz="1600" dirty="0">
                          <a:solidFill>
                            <a:srgbClr val="800000"/>
                          </a:solidFill>
                          <a:effectLst/>
                          <a:latin typeface="Times New Roman"/>
                          <a:ea typeface="Times New Roman"/>
                          <a:cs typeface="Times New Roman"/>
                        </a:rPr>
                        <a:t>,</a:t>
                      </a:r>
                    </a:p>
                    <a:p>
                      <a:pPr algn="ctr">
                        <a:spcAft>
                          <a:spcPts val="0"/>
                        </a:spcAft>
                      </a:pPr>
                      <a:r>
                        <a:rPr lang="ru-RU" sz="1600" dirty="0" err="1" smtClean="0">
                          <a:solidFill>
                            <a:srgbClr val="800000"/>
                          </a:solidFill>
                          <a:effectLst/>
                          <a:latin typeface="Times New Roman"/>
                          <a:ea typeface="Times New Roman"/>
                          <a:cs typeface="Times New Roman"/>
                        </a:rPr>
                        <a:t>Левофлоксацин</a:t>
                      </a: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err="1" smtClean="0">
                          <a:solidFill>
                            <a:srgbClr val="800000"/>
                          </a:solidFill>
                          <a:effectLst/>
                          <a:latin typeface="Times New Roman"/>
                          <a:ea typeface="Times New Roman"/>
                          <a:cs typeface="Times New Roman"/>
                        </a:rPr>
                        <a:t>Ципрофлоксацин</a:t>
                      </a:r>
                      <a:r>
                        <a:rPr lang="ru-RU" sz="1600" baseline="0" dirty="0" smtClean="0">
                          <a:solidFill>
                            <a:srgbClr val="800000"/>
                          </a:solidFill>
                          <a:effectLst/>
                          <a:latin typeface="Times New Roman"/>
                          <a:ea typeface="Times New Roman"/>
                          <a:cs typeface="Times New Roman"/>
                        </a:rPr>
                        <a:t> – </a:t>
                      </a:r>
                    </a:p>
                    <a:p>
                      <a:pPr algn="ctr">
                        <a:spcAft>
                          <a:spcPts val="0"/>
                        </a:spcAft>
                      </a:pPr>
                      <a:r>
                        <a:rPr lang="ru-RU" sz="1600" baseline="0" dirty="0" smtClean="0">
                          <a:solidFill>
                            <a:srgbClr val="800000"/>
                          </a:solidFill>
                          <a:effectLst/>
                          <a:latin typeface="Times New Roman"/>
                          <a:ea typeface="Times New Roman"/>
                          <a:cs typeface="Times New Roman"/>
                        </a:rPr>
                        <a:t>127 наименований</a:t>
                      </a: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34">
                <a:tc>
                  <a:txBody>
                    <a:bodyPr/>
                    <a:lstStyle/>
                    <a:p>
                      <a:pPr algn="ctr">
                        <a:spcAft>
                          <a:spcPts val="0"/>
                        </a:spcAft>
                      </a:pPr>
                      <a:r>
                        <a:rPr lang="ru-RU" sz="1600">
                          <a:solidFill>
                            <a:srgbClr val="800000"/>
                          </a:solidFill>
                          <a:effectLst/>
                          <a:latin typeface="Times New Roman"/>
                          <a:ea typeface="Times New Roman"/>
                          <a:cs typeface="Times New Roman"/>
                        </a:rPr>
                        <a:t>Тетрациклинов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800000"/>
                          </a:solidFill>
                          <a:effectLst/>
                          <a:latin typeface="Times New Roman"/>
                          <a:ea typeface="Times New Roman"/>
                          <a:cs typeface="Times New Roman"/>
                        </a:rPr>
                        <a:t>Более 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err="1">
                          <a:solidFill>
                            <a:srgbClr val="800000"/>
                          </a:solidFill>
                          <a:effectLst/>
                          <a:latin typeface="Times New Roman"/>
                          <a:ea typeface="Times New Roman"/>
                          <a:cs typeface="Times New Roman"/>
                        </a:rPr>
                        <a:t>Доксициклин</a:t>
                      </a:r>
                      <a:r>
                        <a:rPr lang="ru-RU" sz="1600" dirty="0">
                          <a:solidFill>
                            <a:srgbClr val="800000"/>
                          </a:solidFill>
                          <a:effectLst/>
                          <a:latin typeface="Times New Roman"/>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054">
                <a:tc>
                  <a:txBody>
                    <a:bodyPr/>
                    <a:lstStyle/>
                    <a:p>
                      <a:pPr algn="ctr">
                        <a:spcAft>
                          <a:spcPts val="0"/>
                        </a:spcAft>
                      </a:pPr>
                      <a:r>
                        <a:rPr lang="ru-RU" sz="1600" dirty="0">
                          <a:solidFill>
                            <a:srgbClr val="800000"/>
                          </a:solidFill>
                          <a:effectLst/>
                          <a:latin typeface="Times New Roman"/>
                          <a:ea typeface="Times New Roman"/>
                          <a:cs typeface="Times New Roman"/>
                        </a:rPr>
                        <a:t>Полипептидные антибиотики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800000"/>
                          </a:solidFill>
                          <a:effectLst/>
                          <a:latin typeface="Times New Roman"/>
                          <a:ea typeface="Times New Roman"/>
                          <a:cs typeface="Times New Roman"/>
                        </a:rPr>
                        <a:t>Более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err="1">
                          <a:solidFill>
                            <a:srgbClr val="800000"/>
                          </a:solidFill>
                          <a:effectLst/>
                          <a:latin typeface="Times New Roman"/>
                          <a:ea typeface="Times New Roman"/>
                          <a:cs typeface="Times New Roman"/>
                        </a:rPr>
                        <a:t>Колистин</a:t>
                      </a:r>
                      <a:r>
                        <a:rPr lang="ru-RU" sz="1600" dirty="0">
                          <a:solidFill>
                            <a:srgbClr val="800000"/>
                          </a:solidFill>
                          <a:effectLst/>
                          <a:latin typeface="Times New Roman"/>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054">
                <a:tc>
                  <a:txBody>
                    <a:bodyPr/>
                    <a:lstStyle/>
                    <a:p>
                      <a:pPr algn="ctr">
                        <a:spcAft>
                          <a:spcPts val="0"/>
                        </a:spcAft>
                      </a:pPr>
                      <a:r>
                        <a:rPr lang="ru-RU" sz="1600">
                          <a:solidFill>
                            <a:srgbClr val="800000"/>
                          </a:solidFill>
                          <a:effectLst/>
                          <a:latin typeface="Times New Roman"/>
                          <a:ea typeface="Times New Roman"/>
                          <a:cs typeface="Times New Roman"/>
                        </a:rPr>
                        <a:t>Пенициллины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800000"/>
                          </a:solidFill>
                          <a:effectLst/>
                          <a:latin typeface="Times New Roman"/>
                          <a:ea typeface="Times New Roman"/>
                          <a:cs typeface="Times New Roman"/>
                        </a:rPr>
                        <a:t>Более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rgbClr val="800000"/>
                          </a:solidFill>
                          <a:effectLst/>
                          <a:latin typeface="Times New Roman"/>
                          <a:ea typeface="Times New Roman"/>
                          <a:cs typeface="Times New Roman"/>
                        </a:rPr>
                        <a:t>Амоксициллин, ампициллин</a:t>
                      </a: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34">
                <a:tc>
                  <a:txBody>
                    <a:bodyPr/>
                    <a:lstStyle/>
                    <a:p>
                      <a:pPr algn="ctr">
                        <a:spcAft>
                          <a:spcPts val="0"/>
                        </a:spcAft>
                      </a:pPr>
                      <a:r>
                        <a:rPr lang="ru-RU" sz="1600">
                          <a:solidFill>
                            <a:srgbClr val="800000"/>
                          </a:solidFill>
                          <a:effectLst/>
                          <a:latin typeface="Times New Roman"/>
                          <a:ea typeface="Times New Roman"/>
                          <a:cs typeface="Times New Roman"/>
                        </a:rPr>
                        <a:t>Плевромутины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800000"/>
                          </a:solidFill>
                          <a:effectLst/>
                          <a:latin typeface="Times New Roman"/>
                          <a:ea typeface="Times New Roman"/>
                          <a:cs typeface="Times New Roman"/>
                        </a:rPr>
                        <a:t>Более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err="1">
                          <a:solidFill>
                            <a:srgbClr val="800000"/>
                          </a:solidFill>
                          <a:effectLst/>
                          <a:latin typeface="Times New Roman"/>
                          <a:ea typeface="Times New Roman"/>
                          <a:cs typeface="Times New Roman"/>
                        </a:rPr>
                        <a:t>Тиамулин</a:t>
                      </a:r>
                      <a:r>
                        <a:rPr lang="ru-RU" sz="1600" dirty="0">
                          <a:solidFill>
                            <a:srgbClr val="800000"/>
                          </a:solidFill>
                          <a:effectLst/>
                          <a:latin typeface="Times New Roman"/>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081">
                <a:tc>
                  <a:txBody>
                    <a:bodyPr/>
                    <a:lstStyle/>
                    <a:p>
                      <a:pPr algn="ctr">
                        <a:spcAft>
                          <a:spcPts val="0"/>
                        </a:spcAft>
                      </a:pPr>
                      <a:r>
                        <a:rPr lang="ru-RU" sz="1600">
                          <a:solidFill>
                            <a:srgbClr val="800000"/>
                          </a:solidFill>
                          <a:effectLst/>
                          <a:latin typeface="Times New Roman"/>
                          <a:ea typeface="Times New Roman"/>
                          <a:cs typeface="Times New Roman"/>
                        </a:rPr>
                        <a:t>Макролиды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800000"/>
                          </a:solidFill>
                          <a:effectLst/>
                          <a:latin typeface="Times New Roman"/>
                          <a:ea typeface="Times New Roman"/>
                          <a:cs typeface="Times New Roman"/>
                        </a:rPr>
                        <a:t>Более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err="1">
                          <a:solidFill>
                            <a:srgbClr val="800000"/>
                          </a:solidFill>
                          <a:effectLst/>
                          <a:latin typeface="Times New Roman"/>
                          <a:ea typeface="Times New Roman"/>
                          <a:cs typeface="Times New Roman"/>
                        </a:rPr>
                        <a:t>Флорфеникол</a:t>
                      </a:r>
                      <a:r>
                        <a:rPr lang="ru-RU" sz="1600" dirty="0">
                          <a:solidFill>
                            <a:srgbClr val="800000"/>
                          </a:solidFill>
                          <a:effectLst/>
                          <a:latin typeface="Times New Roman"/>
                          <a:ea typeface="Times New Roman"/>
                          <a:cs typeface="Times New Roman"/>
                        </a:rPr>
                        <a:t>, </a:t>
                      </a:r>
                      <a:r>
                        <a:rPr lang="ru-RU" sz="1600" dirty="0" err="1">
                          <a:solidFill>
                            <a:srgbClr val="800000"/>
                          </a:solidFill>
                          <a:effectLst/>
                          <a:latin typeface="Times New Roman"/>
                          <a:ea typeface="Times New Roman"/>
                          <a:cs typeface="Times New Roman"/>
                        </a:rPr>
                        <a:t>азитромицин</a:t>
                      </a:r>
                      <a:r>
                        <a:rPr lang="ru-RU" sz="1600" dirty="0">
                          <a:solidFill>
                            <a:srgbClr val="800000"/>
                          </a:solidFill>
                          <a:effectLst/>
                          <a:latin typeface="Times New Roman"/>
                          <a:ea typeface="Times New Roman"/>
                          <a:cs typeface="Times New Roman"/>
                        </a:rPr>
                        <a:t>, </a:t>
                      </a:r>
                      <a:r>
                        <a:rPr lang="ru-RU" sz="1600" dirty="0" err="1">
                          <a:solidFill>
                            <a:srgbClr val="800000"/>
                          </a:solidFill>
                          <a:effectLst/>
                          <a:latin typeface="Times New Roman"/>
                          <a:ea typeface="Times New Roman"/>
                          <a:cs typeface="Times New Roman"/>
                        </a:rPr>
                        <a:t>тилмикозин</a:t>
                      </a:r>
                      <a:r>
                        <a:rPr lang="ru-RU" sz="1600" dirty="0">
                          <a:solidFill>
                            <a:srgbClr val="800000"/>
                          </a:solidFill>
                          <a:effectLst/>
                          <a:latin typeface="Times New Roman"/>
                          <a:ea typeface="Times New Roman"/>
                          <a:cs typeface="Times New Roman"/>
                        </a:rPr>
                        <a:t>, </a:t>
                      </a:r>
                      <a:r>
                        <a:rPr lang="ru-RU" sz="1600" dirty="0" err="1">
                          <a:solidFill>
                            <a:srgbClr val="800000"/>
                          </a:solidFill>
                          <a:effectLst/>
                          <a:latin typeface="Times New Roman"/>
                          <a:ea typeface="Times New Roman"/>
                          <a:cs typeface="Times New Roman"/>
                        </a:rPr>
                        <a:t>тилозин</a:t>
                      </a: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err="1" smtClean="0">
                          <a:solidFill>
                            <a:srgbClr val="800000"/>
                          </a:solidFill>
                          <a:effectLst/>
                          <a:latin typeface="Times New Roman"/>
                          <a:ea typeface="Times New Roman"/>
                          <a:cs typeface="Times New Roman"/>
                        </a:rPr>
                        <a:t>Азитромицин</a:t>
                      </a:r>
                      <a:r>
                        <a:rPr lang="ru-RU" sz="1600" dirty="0" smtClean="0">
                          <a:solidFill>
                            <a:srgbClr val="800000"/>
                          </a:solidFill>
                          <a:effectLst/>
                          <a:latin typeface="Times New Roman"/>
                          <a:ea typeface="Times New Roman"/>
                          <a:cs typeface="Times New Roman"/>
                        </a:rPr>
                        <a:t> – </a:t>
                      </a:r>
                    </a:p>
                    <a:p>
                      <a:pPr algn="ctr">
                        <a:spcAft>
                          <a:spcPts val="0"/>
                        </a:spcAft>
                      </a:pPr>
                      <a:r>
                        <a:rPr lang="ru-RU" sz="1600" dirty="0" smtClean="0">
                          <a:solidFill>
                            <a:srgbClr val="800000"/>
                          </a:solidFill>
                          <a:effectLst/>
                          <a:latin typeface="Times New Roman"/>
                          <a:ea typeface="Times New Roman"/>
                          <a:cs typeface="Times New Roman"/>
                        </a:rPr>
                        <a:t>108</a:t>
                      </a: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054">
                <a:tc>
                  <a:txBody>
                    <a:bodyPr/>
                    <a:lstStyle/>
                    <a:p>
                      <a:pPr algn="ctr">
                        <a:spcAft>
                          <a:spcPts val="0"/>
                        </a:spcAft>
                      </a:pPr>
                      <a:r>
                        <a:rPr lang="ru-RU" sz="1600" dirty="0">
                          <a:solidFill>
                            <a:srgbClr val="800000"/>
                          </a:solidFill>
                          <a:effectLst/>
                          <a:latin typeface="Times New Roman"/>
                          <a:ea typeface="Times New Roman"/>
                          <a:cs typeface="Times New Roman"/>
                        </a:rPr>
                        <a:t>Цефалоспорины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rgbClr val="800000"/>
                          </a:solidFill>
                          <a:effectLst/>
                          <a:latin typeface="Times New Roman"/>
                          <a:ea typeface="Times New Roman"/>
                          <a:cs typeface="Times New Roman"/>
                        </a:rPr>
                        <a:t>Около </a:t>
                      </a:r>
                      <a:r>
                        <a:rPr lang="ru-RU" sz="1600" dirty="0">
                          <a:solidFill>
                            <a:srgbClr val="800000"/>
                          </a:solidFill>
                          <a:effectLst/>
                          <a:latin typeface="Times New Roman"/>
                          <a:ea typeface="Times New Roman"/>
                          <a:cs typeface="Times New Roman"/>
                        </a:rPr>
                        <a:t>10 наименований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err="1" smtClean="0">
                          <a:solidFill>
                            <a:srgbClr val="800000"/>
                          </a:solidFill>
                          <a:effectLst/>
                          <a:latin typeface="Times New Roman"/>
                          <a:ea typeface="Times New Roman"/>
                          <a:cs typeface="Times New Roman"/>
                        </a:rPr>
                        <a:t>Цефтиофур</a:t>
                      </a: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err="1" smtClean="0">
                          <a:solidFill>
                            <a:srgbClr val="800000"/>
                          </a:solidFill>
                          <a:effectLst/>
                          <a:latin typeface="Times New Roman"/>
                          <a:ea typeface="Times New Roman"/>
                          <a:cs typeface="Times New Roman"/>
                        </a:rPr>
                        <a:t>Цефтриаксон</a:t>
                      </a:r>
                      <a:r>
                        <a:rPr lang="ru-RU" sz="1600" dirty="0" smtClean="0">
                          <a:solidFill>
                            <a:srgbClr val="800000"/>
                          </a:solidFill>
                          <a:effectLst/>
                          <a:latin typeface="Times New Roman"/>
                          <a:ea typeface="Times New Roman"/>
                          <a:cs typeface="Times New Roman"/>
                        </a:rPr>
                        <a:t> –</a:t>
                      </a:r>
                    </a:p>
                    <a:p>
                      <a:pPr algn="ctr">
                        <a:spcAft>
                          <a:spcPts val="0"/>
                        </a:spcAft>
                      </a:pPr>
                      <a:r>
                        <a:rPr lang="ru-RU" sz="1600" dirty="0" smtClean="0">
                          <a:solidFill>
                            <a:srgbClr val="800000"/>
                          </a:solidFill>
                          <a:effectLst/>
                          <a:latin typeface="Times New Roman"/>
                          <a:ea typeface="Times New Roman"/>
                          <a:cs typeface="Times New Roman"/>
                        </a:rPr>
                        <a:t> 98 наименований</a:t>
                      </a:r>
                      <a:endParaRPr lang="ru-RU" sz="1600" dirty="0">
                        <a:solidFill>
                          <a:srgbClr val="8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Заголовок 1"/>
          <p:cNvSpPr txBox="1">
            <a:spLocks/>
          </p:cNvSpPr>
          <p:nvPr/>
        </p:nvSpPr>
        <p:spPr>
          <a:xfrm>
            <a:off x="899592" y="5733256"/>
            <a:ext cx="7560840" cy="9989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buClr>
                <a:srgbClr val="FF0000"/>
              </a:buClr>
              <a:buFont typeface="Arial" panose="020B0604020202020204" pitchFamily="34" charset="0"/>
              <a:buChar char="•"/>
            </a:pPr>
            <a:r>
              <a:rPr lang="ru-RU" altLang="ko-KR" sz="1400" dirty="0" smtClean="0">
                <a:solidFill>
                  <a:srgbClr val="800000"/>
                </a:solidFill>
              </a:rPr>
              <a:t>Комплексные </a:t>
            </a:r>
            <a:r>
              <a:rPr lang="ru-RU" altLang="ko-KR" sz="1400" dirty="0">
                <a:solidFill>
                  <a:srgbClr val="800000"/>
                </a:solidFill>
              </a:rPr>
              <a:t>препараты – более 100 сочетаний. </a:t>
            </a:r>
          </a:p>
          <a:p>
            <a:pPr marL="285750" indent="-285750" algn="l">
              <a:buClr>
                <a:srgbClr val="FF0000"/>
              </a:buClr>
              <a:buFont typeface="Arial" panose="020B0604020202020204" pitchFamily="34" charset="0"/>
              <a:buChar char="•"/>
            </a:pPr>
            <a:r>
              <a:rPr lang="ru-RU" altLang="ko-KR" sz="1400" dirty="0">
                <a:solidFill>
                  <a:srgbClr val="800000"/>
                </a:solidFill>
              </a:rPr>
              <a:t>Субстанции</a:t>
            </a:r>
          </a:p>
          <a:p>
            <a:pPr marL="285750" indent="-285750" algn="l">
              <a:buClr>
                <a:srgbClr val="FF0000"/>
              </a:buClr>
              <a:buFont typeface="Arial" panose="020B0604020202020204" pitchFamily="34" charset="0"/>
              <a:buChar char="•"/>
            </a:pPr>
            <a:r>
              <a:rPr lang="ru-RU" altLang="ko-KR" sz="1400" dirty="0" smtClean="0">
                <a:solidFill>
                  <a:srgbClr val="800000"/>
                </a:solidFill>
              </a:rPr>
              <a:t>Большинство </a:t>
            </a:r>
            <a:r>
              <a:rPr lang="ru-RU" altLang="ko-KR" sz="1400" dirty="0">
                <a:solidFill>
                  <a:srgbClr val="800000"/>
                </a:solidFill>
              </a:rPr>
              <a:t>препаратов являются </a:t>
            </a:r>
            <a:r>
              <a:rPr lang="ru-RU" altLang="ko-KR" sz="1400" dirty="0" err="1" smtClean="0">
                <a:solidFill>
                  <a:srgbClr val="800000"/>
                </a:solidFill>
              </a:rPr>
              <a:t>генериками</a:t>
            </a:r>
            <a:r>
              <a:rPr lang="ru-RU" altLang="ko-KR" sz="1400" dirty="0" smtClean="0">
                <a:solidFill>
                  <a:srgbClr val="800000"/>
                </a:solidFill>
              </a:rPr>
              <a:t> </a:t>
            </a:r>
          </a:p>
          <a:p>
            <a:pPr marL="285750" indent="-285750" algn="l">
              <a:buClr>
                <a:srgbClr val="FF0000"/>
              </a:buClr>
              <a:buFont typeface="Arial" panose="020B0604020202020204" pitchFamily="34" charset="0"/>
              <a:buChar char="•"/>
            </a:pPr>
            <a:r>
              <a:rPr lang="ru-RU" altLang="ko-KR" sz="1400" dirty="0" smtClean="0">
                <a:solidFill>
                  <a:srgbClr val="800000"/>
                </a:solidFill>
              </a:rPr>
              <a:t>Во </a:t>
            </a:r>
            <a:r>
              <a:rPr lang="ru-RU" altLang="ko-KR" sz="1400" dirty="0">
                <a:solidFill>
                  <a:srgbClr val="800000"/>
                </a:solidFill>
              </a:rPr>
              <a:t>многих инструкциях к антимикробным препаратам </a:t>
            </a:r>
            <a:r>
              <a:rPr lang="ru-RU" altLang="ko-KR" sz="1400" dirty="0" smtClean="0">
                <a:solidFill>
                  <a:srgbClr val="800000"/>
                </a:solidFill>
              </a:rPr>
              <a:t>указаны дозы                                                                 </a:t>
            </a:r>
            <a:r>
              <a:rPr lang="ru-RU" altLang="ko-KR" sz="1400" dirty="0">
                <a:solidFill>
                  <a:srgbClr val="800000"/>
                </a:solidFill>
              </a:rPr>
              <a:t>«для профилактических обработок животных и птицы».</a:t>
            </a:r>
          </a:p>
          <a:p>
            <a:pPr marL="285750" indent="-285750">
              <a:buFont typeface="Arial" panose="020B0604020202020204" pitchFamily="34" charset="0"/>
              <a:buChar char="•"/>
            </a:pPr>
            <a:endParaRPr lang="ru-RU" sz="1400" dirty="0"/>
          </a:p>
        </p:txBody>
      </p:sp>
      <p:pic>
        <p:nvPicPr>
          <p:cNvPr id="6" name="Рисунок 5" descr="ZdorovieZhivotnyh_gerb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720080" cy="720080"/>
          </a:xfrm>
          <a:prstGeom prst="rect">
            <a:avLst/>
          </a:prstGeom>
          <a:noFill/>
          <a:ln w="9525">
            <a:noFill/>
            <a:miter lim="800000"/>
            <a:headEnd/>
            <a:tailEnd/>
          </a:ln>
        </p:spPr>
      </p:pic>
    </p:spTree>
    <p:extLst>
      <p:ext uri="{BB962C8B-B14F-4D97-AF65-F5344CB8AC3E}">
        <p14:creationId xmlns:p14="http://schemas.microsoft.com/office/powerpoint/2010/main" val="78205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47664" y="274638"/>
            <a:ext cx="7139136" cy="1143000"/>
          </a:xfrm>
        </p:spPr>
        <p:txBody>
          <a:bodyPr>
            <a:normAutofit/>
          </a:bodyPr>
          <a:lstStyle/>
          <a:p>
            <a:r>
              <a:rPr lang="ru-RU" altLang="ru-RU" sz="2400" b="1" cap="all" dirty="0">
                <a:solidFill>
                  <a:srgbClr val="800000"/>
                </a:solidFill>
                <a:latin typeface="+mn-lt"/>
                <a:ea typeface="+mn-ea"/>
                <a:cs typeface="+mn-cs"/>
              </a:rPr>
              <a:t>Как применяют антимикробные препараты на предприятиях? </a:t>
            </a:r>
          </a:p>
        </p:txBody>
      </p:sp>
      <p:sp>
        <p:nvSpPr>
          <p:cNvPr id="5123" name="Rectangle 3"/>
          <p:cNvSpPr>
            <a:spLocks noGrp="1" noChangeArrowheads="1"/>
          </p:cNvSpPr>
          <p:nvPr>
            <p:ph type="body" idx="1"/>
          </p:nvPr>
        </p:nvSpPr>
        <p:spPr>
          <a:xfrm>
            <a:off x="539750" y="1125538"/>
            <a:ext cx="8229600" cy="4741862"/>
          </a:xfrm>
        </p:spPr>
        <p:txBody>
          <a:bodyPr>
            <a:normAutofit fontScale="92500" lnSpcReduction="10000"/>
          </a:bodyPr>
          <a:lstStyle/>
          <a:p>
            <a:pPr algn="r" eaLnBrk="1" hangingPunct="1">
              <a:lnSpc>
                <a:spcPct val="80000"/>
              </a:lnSpc>
              <a:buFontTx/>
              <a:buNone/>
            </a:pPr>
            <a:endParaRPr lang="en-US" altLang="ru-RU" sz="1400" i="1" dirty="0" smtClean="0">
              <a:solidFill>
                <a:srgbClr val="800000"/>
              </a:solidFill>
            </a:endParaRPr>
          </a:p>
          <a:p>
            <a:pPr algn="r" eaLnBrk="1" hangingPunct="1">
              <a:lnSpc>
                <a:spcPct val="80000"/>
              </a:lnSpc>
              <a:buFontTx/>
              <a:buNone/>
            </a:pPr>
            <a:r>
              <a:rPr lang="ru-RU" altLang="ru-RU" sz="1400" i="1" dirty="0" smtClean="0">
                <a:solidFill>
                  <a:srgbClr val="800000"/>
                </a:solidFill>
              </a:rPr>
              <a:t/>
            </a:r>
            <a:br>
              <a:rPr lang="ru-RU" altLang="ru-RU" sz="1400" i="1" dirty="0" smtClean="0">
                <a:solidFill>
                  <a:srgbClr val="800000"/>
                </a:solidFill>
              </a:rPr>
            </a:br>
            <a:endParaRPr lang="ru-RU" altLang="ru-RU" sz="1400" i="1" dirty="0" smtClean="0">
              <a:solidFill>
                <a:srgbClr val="800000"/>
              </a:solidFill>
            </a:endParaRPr>
          </a:p>
          <a:p>
            <a:pPr eaLnBrk="1" hangingPunct="1"/>
            <a:r>
              <a:rPr lang="ru-RU" altLang="ko-KR" sz="2000" b="1" dirty="0" smtClean="0">
                <a:solidFill>
                  <a:srgbClr val="800000"/>
                </a:solidFill>
              </a:rPr>
              <a:t>С профилактической целью:  </a:t>
            </a:r>
          </a:p>
          <a:p>
            <a:pPr eaLnBrk="1" hangingPunct="1"/>
            <a:r>
              <a:rPr lang="ru-RU" altLang="ko-KR" sz="2000" dirty="0" smtClean="0">
                <a:solidFill>
                  <a:srgbClr val="800000"/>
                </a:solidFill>
              </a:rPr>
              <a:t>в составе комбикорма; </a:t>
            </a:r>
          </a:p>
          <a:p>
            <a:pPr eaLnBrk="1" hangingPunct="1"/>
            <a:r>
              <a:rPr lang="ru-RU" altLang="ko-KR" sz="2000" dirty="0">
                <a:solidFill>
                  <a:srgbClr val="800000"/>
                </a:solidFill>
              </a:rPr>
              <a:t>п</a:t>
            </a:r>
            <a:r>
              <a:rPr lang="ru-RU" altLang="ko-KR" sz="2000" dirty="0" smtClean="0">
                <a:solidFill>
                  <a:srgbClr val="800000"/>
                </a:solidFill>
              </a:rPr>
              <a:t>ри проведении врачебных манипуляций (</a:t>
            </a:r>
            <a:r>
              <a:rPr lang="ru-RU" altLang="ko-KR" sz="2000" dirty="0" err="1" smtClean="0">
                <a:solidFill>
                  <a:srgbClr val="800000"/>
                </a:solidFill>
              </a:rPr>
              <a:t>обезроживание</a:t>
            </a:r>
            <a:r>
              <a:rPr lang="ru-RU" altLang="ko-KR" sz="2000" dirty="0" smtClean="0">
                <a:solidFill>
                  <a:srgbClr val="800000"/>
                </a:solidFill>
              </a:rPr>
              <a:t>, купирование хвостов, перевод в другую технологическую группу, при заболевании соседних дворов/птичников и др.)</a:t>
            </a:r>
          </a:p>
          <a:p>
            <a:pPr eaLnBrk="1" hangingPunct="1"/>
            <a:r>
              <a:rPr lang="ru-RU" altLang="ko-KR" sz="2000" b="1" dirty="0" smtClean="0">
                <a:solidFill>
                  <a:srgbClr val="800000"/>
                </a:solidFill>
              </a:rPr>
              <a:t>С лечебной целью: </a:t>
            </a:r>
          </a:p>
          <a:p>
            <a:pPr eaLnBrk="1" hangingPunct="1"/>
            <a:r>
              <a:rPr lang="ru-RU" altLang="ko-KR" sz="2000" dirty="0" smtClean="0">
                <a:solidFill>
                  <a:srgbClr val="800000"/>
                </a:solidFill>
              </a:rPr>
              <a:t>При возникновении заболевания – в соответствии с инструкцией по применению, часто – не дожидаясь результатов бактериологических исследований, либо – используя комплексные препараты широкого спектра действия. </a:t>
            </a:r>
          </a:p>
          <a:p>
            <a:pPr eaLnBrk="1" hangingPunct="1"/>
            <a:r>
              <a:rPr lang="ru-RU" altLang="ko-KR" sz="2000" b="1" dirty="0" smtClean="0">
                <a:solidFill>
                  <a:srgbClr val="800000"/>
                </a:solidFill>
              </a:rPr>
              <a:t>С лечебно-профилактической целью? </a:t>
            </a:r>
          </a:p>
          <a:p>
            <a:pPr marL="0" indent="0" algn="ctr" eaLnBrk="1" hangingPunct="1">
              <a:buNone/>
            </a:pPr>
            <a:r>
              <a:rPr lang="ru-RU" altLang="ko-KR" sz="2000" b="1" dirty="0" smtClean="0">
                <a:solidFill>
                  <a:srgbClr val="FF0000"/>
                </a:solidFill>
              </a:rPr>
              <a:t>Результат – отсутствие эффекта от применения АМП, </a:t>
            </a:r>
          </a:p>
          <a:p>
            <a:pPr marL="0" indent="0" algn="ctr" eaLnBrk="1" hangingPunct="1">
              <a:buNone/>
            </a:pPr>
            <a:r>
              <a:rPr lang="ru-RU" altLang="ko-KR" sz="2000" b="1" dirty="0" smtClean="0">
                <a:solidFill>
                  <a:srgbClr val="FF0000"/>
                </a:solidFill>
              </a:rPr>
              <a:t>возникновение антибиотикорезистентности микроорганизмов,</a:t>
            </a:r>
          </a:p>
          <a:p>
            <a:pPr marL="0" indent="0" algn="ctr" eaLnBrk="1" hangingPunct="1">
              <a:buNone/>
            </a:pPr>
            <a:r>
              <a:rPr lang="ru-RU" altLang="ko-KR" sz="2000" b="1" dirty="0" smtClean="0">
                <a:solidFill>
                  <a:srgbClr val="FF0000"/>
                </a:solidFill>
              </a:rPr>
              <a:t>АНТИБИОТИКИ НЕ РАБОТАЮТ? </a:t>
            </a:r>
          </a:p>
          <a:p>
            <a:pPr eaLnBrk="1" hangingPunct="1"/>
            <a:endParaRPr lang="ru-RU" altLang="ko-KR" sz="2000" dirty="0" smtClean="0">
              <a:solidFill>
                <a:srgbClr val="800000"/>
              </a:solidFill>
            </a:endParaRPr>
          </a:p>
          <a:p>
            <a:pPr eaLnBrk="1" hangingPunct="1"/>
            <a:endParaRPr lang="ru-RU" altLang="ko-KR" sz="2000" dirty="0" smtClean="0">
              <a:solidFill>
                <a:srgbClr val="800000"/>
              </a:solidFill>
            </a:endParaRPr>
          </a:p>
          <a:p>
            <a:pPr marL="0" indent="0" eaLnBrk="1" hangingPunct="1">
              <a:buNone/>
            </a:pPr>
            <a:endParaRPr lang="ru-RU" altLang="ko-KR" sz="2000" dirty="0" smtClean="0">
              <a:solidFill>
                <a:srgbClr val="800000"/>
              </a:solidFill>
            </a:endParaRPr>
          </a:p>
          <a:p>
            <a:pPr eaLnBrk="1" hangingPunct="1"/>
            <a:endParaRPr lang="ru-RU" altLang="ko-KR" sz="2000" dirty="0" smtClean="0">
              <a:solidFill>
                <a:srgbClr val="800000"/>
              </a:solidFill>
            </a:endParaRPr>
          </a:p>
          <a:p>
            <a:pPr eaLnBrk="1" hangingPunct="1"/>
            <a:endParaRPr lang="ru-RU" altLang="ko-KR" sz="2000" dirty="0" smtClean="0">
              <a:solidFill>
                <a:srgbClr val="800000"/>
              </a:solidFill>
            </a:endParaRPr>
          </a:p>
          <a:p>
            <a:pPr eaLnBrk="1" hangingPunct="1">
              <a:buFontTx/>
              <a:buNone/>
            </a:pPr>
            <a:endParaRPr lang="ru-RU" altLang="ko-KR" sz="2000" dirty="0" smtClean="0">
              <a:solidFill>
                <a:srgbClr val="800000"/>
              </a:solidFill>
            </a:endParaRPr>
          </a:p>
        </p:txBody>
      </p:sp>
      <p:pic>
        <p:nvPicPr>
          <p:cNvPr id="7" name="Рисунок 6" descr="Логотип ЗДОРОВЬЕ ЖИВОТНЫХ.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4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403648" y="274638"/>
            <a:ext cx="7283152" cy="1143000"/>
          </a:xfrm>
        </p:spPr>
        <p:txBody>
          <a:bodyPr vert="horz" lIns="91440" tIns="45720" rIns="91440" bIns="45720" rtlCol="0" anchor="ctr">
            <a:normAutofit fontScale="90000"/>
          </a:bodyPr>
          <a:lstStyle/>
          <a:p>
            <a:r>
              <a:rPr lang="ru-RU" altLang="ru-RU" sz="2400" b="1" cap="all" dirty="0">
                <a:solidFill>
                  <a:srgbClr val="800000"/>
                </a:solidFill>
                <a:latin typeface="+mn-lt"/>
                <a:ea typeface="+mn-ea"/>
                <a:cs typeface="+mn-cs"/>
              </a:rPr>
              <a:t/>
            </a:r>
            <a:br>
              <a:rPr lang="ru-RU" altLang="ru-RU" sz="2400" b="1" cap="all" dirty="0">
                <a:solidFill>
                  <a:srgbClr val="800000"/>
                </a:solidFill>
                <a:latin typeface="+mn-lt"/>
                <a:ea typeface="+mn-ea"/>
                <a:cs typeface="+mn-cs"/>
              </a:rPr>
            </a:br>
            <a:r>
              <a:rPr lang="ru-RU" altLang="ru-RU" sz="2700" b="1" cap="all" dirty="0">
                <a:solidFill>
                  <a:srgbClr val="800000"/>
                </a:solidFill>
                <a:latin typeface="+mn-lt"/>
                <a:ea typeface="+mn-ea"/>
                <a:cs typeface="+mn-cs"/>
              </a:rPr>
              <a:t>Снижение чувствительности микроорганизмов к препаратам, применяемым в птицеводстве </a:t>
            </a:r>
            <a:br>
              <a:rPr lang="ru-RU" altLang="ru-RU" sz="2700" b="1" cap="all" dirty="0">
                <a:solidFill>
                  <a:srgbClr val="800000"/>
                </a:solidFill>
                <a:latin typeface="+mn-lt"/>
                <a:ea typeface="+mn-ea"/>
                <a:cs typeface="+mn-cs"/>
              </a:rPr>
            </a:br>
            <a:endParaRPr lang="ru-RU" altLang="ru-RU" sz="2700" b="1" cap="all" dirty="0">
              <a:solidFill>
                <a:srgbClr val="800000"/>
              </a:solidFill>
              <a:latin typeface="+mn-lt"/>
              <a:ea typeface="+mn-ea"/>
              <a:cs typeface="+mn-cs"/>
            </a:endParaRPr>
          </a:p>
        </p:txBody>
      </p:sp>
      <p:sp>
        <p:nvSpPr>
          <p:cNvPr id="12291" name="Содержимое 2"/>
          <p:cNvSpPr>
            <a:spLocks noGrp="1"/>
          </p:cNvSpPr>
          <p:nvPr>
            <p:ph idx="1"/>
          </p:nvPr>
        </p:nvSpPr>
        <p:spPr/>
        <p:txBody>
          <a:bodyPr/>
          <a:lstStyle/>
          <a:p>
            <a:pPr>
              <a:buClr>
                <a:srgbClr val="FF0000"/>
              </a:buClr>
            </a:pPr>
            <a:r>
              <a:rPr lang="ru-RU" altLang="ru-RU" dirty="0" smtClean="0">
                <a:solidFill>
                  <a:srgbClr val="800000"/>
                </a:solidFill>
              </a:rPr>
              <a:t>к </a:t>
            </a:r>
            <a:r>
              <a:rPr lang="ru-RU" altLang="ru-RU" dirty="0" err="1" smtClean="0">
                <a:solidFill>
                  <a:srgbClr val="800000"/>
                </a:solidFill>
              </a:rPr>
              <a:t>фторхинолонам</a:t>
            </a:r>
            <a:r>
              <a:rPr lang="ru-RU" altLang="ru-RU" dirty="0" smtClean="0">
                <a:solidFill>
                  <a:srgbClr val="800000"/>
                </a:solidFill>
              </a:rPr>
              <a:t> - на 27,0%</a:t>
            </a:r>
          </a:p>
          <a:p>
            <a:pPr>
              <a:buClr>
                <a:srgbClr val="FF0000"/>
              </a:buClr>
            </a:pPr>
            <a:r>
              <a:rPr lang="ru-RU" altLang="ru-RU" dirty="0" smtClean="0">
                <a:solidFill>
                  <a:srgbClr val="800000"/>
                </a:solidFill>
              </a:rPr>
              <a:t>к </a:t>
            </a:r>
            <a:r>
              <a:rPr lang="ru-RU" altLang="ru-RU" dirty="0" err="1" smtClean="0">
                <a:solidFill>
                  <a:srgbClr val="800000"/>
                </a:solidFill>
              </a:rPr>
              <a:t>аминогликозидам</a:t>
            </a:r>
            <a:r>
              <a:rPr lang="ru-RU" altLang="ru-RU" dirty="0" smtClean="0">
                <a:solidFill>
                  <a:srgbClr val="800000"/>
                </a:solidFill>
              </a:rPr>
              <a:t> -  от 11,2 до 41,8%</a:t>
            </a:r>
          </a:p>
          <a:p>
            <a:pPr>
              <a:buClr>
                <a:srgbClr val="FF0000"/>
              </a:buClr>
            </a:pPr>
            <a:r>
              <a:rPr lang="ru-RU" altLang="ru-RU" dirty="0" smtClean="0">
                <a:solidFill>
                  <a:srgbClr val="800000"/>
                </a:solidFill>
              </a:rPr>
              <a:t>к тетрациклинам – от 52,1 до 67,3% </a:t>
            </a:r>
          </a:p>
          <a:p>
            <a:endParaRPr lang="ru-RU" altLang="ru-RU" dirty="0" smtClean="0"/>
          </a:p>
        </p:txBody>
      </p:sp>
      <p:pic>
        <p:nvPicPr>
          <p:cNvPr id="12292" name="Picture 4" descr="IMG_91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310" y="3861048"/>
            <a:ext cx="2415590" cy="187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txBox="1">
            <a:spLocks/>
          </p:cNvSpPr>
          <p:nvPr/>
        </p:nvSpPr>
        <p:spPr>
          <a:xfrm>
            <a:off x="899714" y="6181894"/>
            <a:ext cx="8229600" cy="5715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altLang="ru-RU" sz="2400" b="1" dirty="0" smtClean="0">
                <a:solidFill>
                  <a:srgbClr val="0066CC"/>
                </a:solidFill>
              </a:rPr>
              <a:t/>
            </a:r>
            <a:br>
              <a:rPr lang="ru-RU" altLang="ru-RU" sz="2400" b="1" dirty="0" smtClean="0">
                <a:solidFill>
                  <a:srgbClr val="0066CC"/>
                </a:solidFill>
              </a:rPr>
            </a:br>
            <a:r>
              <a:rPr lang="ru-RU" altLang="ru-RU" sz="2400" i="1" dirty="0" smtClean="0">
                <a:solidFill>
                  <a:srgbClr val="800000"/>
                </a:solidFill>
              </a:rPr>
              <a:t>(Щепеткина С.В., Новикова О.Б., </a:t>
            </a:r>
          </a:p>
          <a:p>
            <a:pPr algn="r"/>
            <a:r>
              <a:rPr lang="ru-RU" altLang="ru-RU" sz="2400" i="1" dirty="0" smtClean="0">
                <a:solidFill>
                  <a:srgbClr val="800000"/>
                </a:solidFill>
              </a:rPr>
              <a:t>по данным анализа экспертиз ФГБНУ ВНИВИП - 2013-2015г.)</a:t>
            </a:r>
          </a:p>
        </p:txBody>
      </p:sp>
      <p:pic>
        <p:nvPicPr>
          <p:cNvPr id="6" name="Рисунок 3" descr="Логотип ЗДОРОВЬЕ ЖИВОТНЫХ.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44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Autofit/>
          </a:bodyPr>
          <a:lstStyle/>
          <a:p>
            <a:r>
              <a:rPr lang="ru-RU" sz="2400" b="1" cap="all" dirty="0">
                <a:solidFill>
                  <a:srgbClr val="800000"/>
                </a:solidFill>
                <a:latin typeface="+mn-lt"/>
                <a:ea typeface="+mn-ea"/>
                <a:cs typeface="+mn-cs"/>
              </a:rPr>
              <a:t>Максимально допустимые концентрации </a:t>
            </a:r>
            <a:br>
              <a:rPr lang="ru-RU" sz="2400" b="1" cap="all" dirty="0">
                <a:solidFill>
                  <a:srgbClr val="800000"/>
                </a:solidFill>
                <a:latin typeface="+mn-lt"/>
                <a:ea typeface="+mn-ea"/>
                <a:cs typeface="+mn-cs"/>
              </a:rPr>
            </a:br>
            <a:r>
              <a:rPr lang="ru-RU" sz="2400" b="1" cap="all" dirty="0">
                <a:solidFill>
                  <a:srgbClr val="800000"/>
                </a:solidFill>
                <a:latin typeface="+mn-lt"/>
                <a:ea typeface="+mn-ea"/>
                <a:cs typeface="+mn-cs"/>
              </a:rPr>
              <a:t>некоторых АМП в мясе</a:t>
            </a:r>
            <a:br>
              <a:rPr lang="ru-RU" sz="2400" b="1" cap="all" dirty="0">
                <a:solidFill>
                  <a:srgbClr val="800000"/>
                </a:solidFill>
                <a:latin typeface="+mn-lt"/>
                <a:ea typeface="+mn-ea"/>
                <a:cs typeface="+mn-cs"/>
              </a:rPr>
            </a:br>
            <a:r>
              <a:rPr lang="ru-RU" sz="2800" dirty="0" smtClean="0">
                <a:solidFill>
                  <a:srgbClr val="800000"/>
                </a:solidFill>
              </a:rPr>
              <a:t> </a:t>
            </a:r>
            <a:r>
              <a:rPr lang="ru-RU" sz="1800" dirty="0" smtClean="0">
                <a:solidFill>
                  <a:srgbClr val="800000"/>
                </a:solidFill>
              </a:rPr>
              <a:t>(Технический регламент </a:t>
            </a:r>
            <a:r>
              <a:rPr lang="ru-RU" sz="1800" dirty="0">
                <a:solidFill>
                  <a:srgbClr val="800000"/>
                </a:solidFill>
              </a:rPr>
              <a:t>таможенного </a:t>
            </a:r>
            <a:r>
              <a:rPr lang="ru-RU" sz="1800" dirty="0" smtClean="0">
                <a:solidFill>
                  <a:srgbClr val="800000"/>
                </a:solidFill>
              </a:rPr>
              <a:t>союза</a:t>
            </a:r>
            <a:br>
              <a:rPr lang="ru-RU" sz="1800" dirty="0" smtClean="0">
                <a:solidFill>
                  <a:srgbClr val="800000"/>
                </a:solidFill>
              </a:rPr>
            </a:br>
            <a:r>
              <a:rPr lang="ru-RU" sz="1800" dirty="0" smtClean="0">
                <a:solidFill>
                  <a:srgbClr val="800000"/>
                </a:solidFill>
              </a:rPr>
              <a:t> </a:t>
            </a:r>
            <a:r>
              <a:rPr lang="ru-RU" sz="1800" dirty="0">
                <a:solidFill>
                  <a:srgbClr val="800000"/>
                </a:solidFill>
              </a:rPr>
              <a:t>"О безопасности мяса и мясной продукции" (ТР </a:t>
            </a:r>
            <a:r>
              <a:rPr lang="ru-RU" sz="1800" dirty="0" smtClean="0">
                <a:solidFill>
                  <a:srgbClr val="800000"/>
                </a:solidFill>
              </a:rPr>
              <a:t>ТС-034-2013) </a:t>
            </a:r>
            <a:endParaRPr lang="ru-RU" sz="1800" dirty="0">
              <a:solidFill>
                <a:srgbClr val="80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60097289"/>
              </p:ext>
            </p:extLst>
          </p:nvPr>
        </p:nvGraphicFramePr>
        <p:xfrm>
          <a:off x="1115616" y="1700808"/>
          <a:ext cx="7221488" cy="4754880"/>
        </p:xfrm>
        <a:graphic>
          <a:graphicData uri="http://schemas.openxmlformats.org/drawingml/2006/table">
            <a:tbl>
              <a:tblPr firstRow="1" bandRow="1">
                <a:tableStyleId>{5C22544A-7EE6-4342-B048-85BDC9FD1C3A}</a:tableStyleId>
              </a:tblPr>
              <a:tblGrid>
                <a:gridCol w="4928598"/>
                <a:gridCol w="2292890"/>
              </a:tblGrid>
              <a:tr h="320988">
                <a:tc>
                  <a:txBody>
                    <a:bodyPr/>
                    <a:lstStyle/>
                    <a:p>
                      <a:pPr algn="ctr"/>
                      <a:r>
                        <a:rPr lang="ru-RU" dirty="0" smtClean="0"/>
                        <a:t>Антимикробный</a:t>
                      </a:r>
                      <a:r>
                        <a:rPr lang="ru-RU" baseline="0" dirty="0" smtClean="0"/>
                        <a:t> препарат</a:t>
                      </a:r>
                      <a:endParaRPr lang="ru-RU" dirty="0"/>
                    </a:p>
                  </a:txBody>
                  <a:tcPr/>
                </a:tc>
                <a:tc>
                  <a:txBody>
                    <a:bodyPr/>
                    <a:lstStyle/>
                    <a:p>
                      <a:pPr algn="ctr"/>
                      <a:r>
                        <a:rPr lang="ru-RU" dirty="0" smtClean="0"/>
                        <a:t>МДК,</a:t>
                      </a:r>
                      <a:r>
                        <a:rPr lang="ru-RU" baseline="0" dirty="0" smtClean="0"/>
                        <a:t> мг/кг</a:t>
                      </a:r>
                      <a:endParaRPr lang="ru-RU" dirty="0"/>
                    </a:p>
                  </a:txBody>
                  <a:tcPr/>
                </a:tc>
              </a:tr>
              <a:tr h="320988">
                <a:tc>
                  <a:txBody>
                    <a:bodyPr/>
                    <a:lstStyle/>
                    <a:p>
                      <a:r>
                        <a:rPr lang="ru-RU" dirty="0" smtClean="0">
                          <a:solidFill>
                            <a:srgbClr val="800000"/>
                          </a:solidFill>
                        </a:rPr>
                        <a:t>Гентамицин</a:t>
                      </a:r>
                      <a:endParaRPr lang="ru-RU" dirty="0">
                        <a:solidFill>
                          <a:srgbClr val="800000"/>
                        </a:solidFill>
                      </a:endParaRPr>
                    </a:p>
                  </a:txBody>
                  <a:tcPr/>
                </a:tc>
                <a:tc>
                  <a:txBody>
                    <a:bodyPr/>
                    <a:lstStyle/>
                    <a:p>
                      <a:pPr algn="ctr"/>
                      <a:r>
                        <a:rPr lang="ru-RU" dirty="0" smtClean="0">
                          <a:solidFill>
                            <a:srgbClr val="800000"/>
                          </a:solidFill>
                        </a:rPr>
                        <a:t>0,05</a:t>
                      </a:r>
                      <a:endParaRPr lang="ru-RU" dirty="0">
                        <a:solidFill>
                          <a:srgbClr val="800000"/>
                        </a:solidFill>
                      </a:endParaRPr>
                    </a:p>
                  </a:txBody>
                  <a:tcPr/>
                </a:tc>
              </a:tr>
              <a:tr h="320988">
                <a:tc>
                  <a:txBody>
                    <a:bodyPr/>
                    <a:lstStyle/>
                    <a:p>
                      <a:r>
                        <a:rPr lang="ru-RU" dirty="0" err="1" smtClean="0">
                          <a:solidFill>
                            <a:srgbClr val="800000"/>
                          </a:solidFill>
                        </a:rPr>
                        <a:t>Цефтиофур</a:t>
                      </a:r>
                      <a:endParaRPr lang="ru-RU" dirty="0">
                        <a:solidFill>
                          <a:srgbClr val="800000"/>
                        </a:solidFill>
                      </a:endParaRPr>
                    </a:p>
                  </a:txBody>
                  <a:tcPr/>
                </a:tc>
                <a:tc>
                  <a:txBody>
                    <a:bodyPr/>
                    <a:lstStyle/>
                    <a:p>
                      <a:pPr algn="ctr"/>
                      <a:r>
                        <a:rPr lang="ru-RU" dirty="0" smtClean="0">
                          <a:solidFill>
                            <a:srgbClr val="800000"/>
                          </a:solidFill>
                        </a:rPr>
                        <a:t>1</a:t>
                      </a:r>
                      <a:endParaRPr lang="ru-RU" dirty="0">
                        <a:solidFill>
                          <a:srgbClr val="800000"/>
                        </a:solidFill>
                      </a:endParaRPr>
                    </a:p>
                  </a:txBody>
                  <a:tcPr/>
                </a:tc>
              </a:tr>
              <a:tr h="320988">
                <a:tc>
                  <a:txBody>
                    <a:bodyPr/>
                    <a:lstStyle/>
                    <a:p>
                      <a:r>
                        <a:rPr lang="ru-RU" dirty="0" smtClean="0">
                          <a:solidFill>
                            <a:srgbClr val="800000"/>
                          </a:solidFill>
                        </a:rPr>
                        <a:t>Все сульфаниламиды</a:t>
                      </a:r>
                      <a:endParaRPr lang="ru-RU" dirty="0">
                        <a:solidFill>
                          <a:srgbClr val="800000"/>
                        </a:solidFill>
                      </a:endParaRPr>
                    </a:p>
                  </a:txBody>
                  <a:tcPr/>
                </a:tc>
                <a:tc>
                  <a:txBody>
                    <a:bodyPr/>
                    <a:lstStyle/>
                    <a:p>
                      <a:pPr algn="ctr"/>
                      <a:r>
                        <a:rPr lang="ru-RU" dirty="0" smtClean="0">
                          <a:solidFill>
                            <a:srgbClr val="800000"/>
                          </a:solidFill>
                        </a:rPr>
                        <a:t>0,1</a:t>
                      </a:r>
                      <a:endParaRPr lang="ru-RU" dirty="0">
                        <a:solidFill>
                          <a:srgbClr val="800000"/>
                        </a:solidFill>
                      </a:endParaRPr>
                    </a:p>
                  </a:txBody>
                  <a:tcPr/>
                </a:tc>
              </a:tr>
              <a:tr h="320988">
                <a:tc>
                  <a:txBody>
                    <a:bodyPr/>
                    <a:lstStyle/>
                    <a:p>
                      <a:r>
                        <a:rPr lang="ru-RU" dirty="0" err="1" smtClean="0">
                          <a:solidFill>
                            <a:srgbClr val="800000"/>
                          </a:solidFill>
                        </a:rPr>
                        <a:t>Линкомицин</a:t>
                      </a:r>
                      <a:endParaRPr lang="ru-RU" dirty="0">
                        <a:solidFill>
                          <a:srgbClr val="800000"/>
                        </a:solidFill>
                      </a:endParaRPr>
                    </a:p>
                  </a:txBody>
                  <a:tcPr/>
                </a:tc>
                <a:tc>
                  <a:txBody>
                    <a:bodyPr/>
                    <a:lstStyle/>
                    <a:p>
                      <a:pPr algn="ctr"/>
                      <a:r>
                        <a:rPr lang="ru-RU" dirty="0" smtClean="0">
                          <a:solidFill>
                            <a:srgbClr val="800000"/>
                          </a:solidFill>
                        </a:rPr>
                        <a:t>0,1</a:t>
                      </a:r>
                      <a:endParaRPr lang="ru-RU" dirty="0">
                        <a:solidFill>
                          <a:srgbClr val="800000"/>
                        </a:solidFill>
                      </a:endParaRPr>
                    </a:p>
                  </a:txBody>
                  <a:tcPr/>
                </a:tc>
              </a:tr>
              <a:tr h="320988">
                <a:tc>
                  <a:txBody>
                    <a:bodyPr/>
                    <a:lstStyle/>
                    <a:p>
                      <a:r>
                        <a:rPr lang="ru-RU" dirty="0" err="1" smtClean="0">
                          <a:solidFill>
                            <a:srgbClr val="800000"/>
                          </a:solidFill>
                        </a:rPr>
                        <a:t>Флорфеникол</a:t>
                      </a:r>
                      <a:endParaRPr lang="ru-RU" dirty="0">
                        <a:solidFill>
                          <a:srgbClr val="800000"/>
                        </a:solidFill>
                      </a:endParaRPr>
                    </a:p>
                  </a:txBody>
                  <a:tcPr/>
                </a:tc>
                <a:tc>
                  <a:txBody>
                    <a:bodyPr/>
                    <a:lstStyle/>
                    <a:p>
                      <a:pPr algn="ctr"/>
                      <a:r>
                        <a:rPr lang="ru-RU" dirty="0" smtClean="0">
                          <a:solidFill>
                            <a:srgbClr val="800000"/>
                          </a:solidFill>
                        </a:rPr>
                        <a:t>0,2</a:t>
                      </a:r>
                      <a:endParaRPr lang="ru-RU" dirty="0">
                        <a:solidFill>
                          <a:srgbClr val="800000"/>
                        </a:solidFill>
                      </a:endParaRPr>
                    </a:p>
                  </a:txBody>
                  <a:tcPr/>
                </a:tc>
              </a:tr>
              <a:tr h="320988">
                <a:tc>
                  <a:txBody>
                    <a:bodyPr/>
                    <a:lstStyle/>
                    <a:p>
                      <a:r>
                        <a:rPr lang="ru-RU" dirty="0" err="1" smtClean="0">
                          <a:solidFill>
                            <a:srgbClr val="800000"/>
                          </a:solidFill>
                        </a:rPr>
                        <a:t>Ципрофлоксацин</a:t>
                      </a:r>
                      <a:r>
                        <a:rPr lang="ru-RU" dirty="0" smtClean="0">
                          <a:solidFill>
                            <a:srgbClr val="800000"/>
                          </a:solidFill>
                        </a:rPr>
                        <a:t>, </a:t>
                      </a:r>
                      <a:r>
                        <a:rPr lang="ru-RU" dirty="0" err="1" smtClean="0">
                          <a:solidFill>
                            <a:srgbClr val="800000"/>
                          </a:solidFill>
                        </a:rPr>
                        <a:t>энрофлоксацин</a:t>
                      </a:r>
                      <a:r>
                        <a:rPr lang="ru-RU" dirty="0" smtClean="0">
                          <a:solidFill>
                            <a:srgbClr val="800000"/>
                          </a:solidFill>
                        </a:rPr>
                        <a:t>, </a:t>
                      </a:r>
                      <a:r>
                        <a:rPr lang="ru-RU" dirty="0" err="1" smtClean="0">
                          <a:solidFill>
                            <a:srgbClr val="800000"/>
                          </a:solidFill>
                        </a:rPr>
                        <a:t>офлоксацин</a:t>
                      </a:r>
                      <a:endParaRPr lang="ru-RU" dirty="0">
                        <a:solidFill>
                          <a:srgbClr val="800000"/>
                        </a:solidFill>
                      </a:endParaRPr>
                    </a:p>
                  </a:txBody>
                  <a:tcPr/>
                </a:tc>
                <a:tc>
                  <a:txBody>
                    <a:bodyPr/>
                    <a:lstStyle/>
                    <a:p>
                      <a:pPr algn="ctr"/>
                      <a:r>
                        <a:rPr lang="ru-RU" dirty="0" smtClean="0">
                          <a:solidFill>
                            <a:srgbClr val="800000"/>
                          </a:solidFill>
                        </a:rPr>
                        <a:t>0,1</a:t>
                      </a:r>
                      <a:endParaRPr lang="ru-RU" dirty="0">
                        <a:solidFill>
                          <a:srgbClr val="800000"/>
                        </a:solidFill>
                      </a:endParaRPr>
                    </a:p>
                  </a:txBody>
                  <a:tcPr/>
                </a:tc>
              </a:tr>
              <a:tr h="320988">
                <a:tc>
                  <a:txBody>
                    <a:bodyPr/>
                    <a:lstStyle/>
                    <a:p>
                      <a:r>
                        <a:rPr lang="ru-RU" dirty="0" err="1" smtClean="0">
                          <a:solidFill>
                            <a:srgbClr val="800000"/>
                          </a:solidFill>
                        </a:rPr>
                        <a:t>Тилмикозин</a:t>
                      </a:r>
                      <a:endParaRPr lang="ru-RU" dirty="0">
                        <a:solidFill>
                          <a:srgbClr val="800000"/>
                        </a:solidFill>
                      </a:endParaRPr>
                    </a:p>
                  </a:txBody>
                  <a:tcPr/>
                </a:tc>
                <a:tc>
                  <a:txBody>
                    <a:bodyPr/>
                    <a:lstStyle/>
                    <a:p>
                      <a:pPr algn="ctr"/>
                      <a:r>
                        <a:rPr lang="ru-RU" dirty="0" smtClean="0">
                          <a:solidFill>
                            <a:srgbClr val="800000"/>
                          </a:solidFill>
                        </a:rPr>
                        <a:t>0,05</a:t>
                      </a:r>
                      <a:endParaRPr lang="ru-RU" dirty="0">
                        <a:solidFill>
                          <a:srgbClr val="800000"/>
                        </a:solidFill>
                      </a:endParaRPr>
                    </a:p>
                  </a:txBody>
                  <a:tcPr/>
                </a:tc>
              </a:tr>
              <a:tr h="320988">
                <a:tc>
                  <a:txBody>
                    <a:bodyPr/>
                    <a:lstStyle/>
                    <a:p>
                      <a:r>
                        <a:rPr lang="ru-RU" dirty="0" err="1" smtClean="0">
                          <a:solidFill>
                            <a:srgbClr val="800000"/>
                          </a:solidFill>
                        </a:rPr>
                        <a:t>Тилозин</a:t>
                      </a:r>
                      <a:endParaRPr lang="ru-RU" dirty="0">
                        <a:solidFill>
                          <a:srgbClr val="800000"/>
                        </a:solidFill>
                      </a:endParaRPr>
                    </a:p>
                  </a:txBody>
                  <a:tcPr/>
                </a:tc>
                <a:tc>
                  <a:txBody>
                    <a:bodyPr/>
                    <a:lstStyle/>
                    <a:p>
                      <a:pPr algn="ctr"/>
                      <a:r>
                        <a:rPr lang="ru-RU" dirty="0" smtClean="0">
                          <a:solidFill>
                            <a:srgbClr val="800000"/>
                          </a:solidFill>
                        </a:rPr>
                        <a:t>0,1</a:t>
                      </a:r>
                      <a:endParaRPr lang="ru-RU" dirty="0">
                        <a:solidFill>
                          <a:srgbClr val="800000"/>
                        </a:solidFill>
                      </a:endParaRPr>
                    </a:p>
                  </a:txBody>
                  <a:tcPr/>
                </a:tc>
              </a:tr>
              <a:tr h="320988">
                <a:tc>
                  <a:txBody>
                    <a:bodyPr/>
                    <a:lstStyle/>
                    <a:p>
                      <a:r>
                        <a:rPr lang="ru-RU" dirty="0" err="1" smtClean="0">
                          <a:solidFill>
                            <a:srgbClr val="800000"/>
                          </a:solidFill>
                        </a:rPr>
                        <a:t>Тиамулин</a:t>
                      </a:r>
                      <a:endParaRPr lang="ru-RU" dirty="0">
                        <a:solidFill>
                          <a:srgbClr val="800000"/>
                        </a:solidFill>
                      </a:endParaRPr>
                    </a:p>
                  </a:txBody>
                  <a:tcPr/>
                </a:tc>
                <a:tc>
                  <a:txBody>
                    <a:bodyPr/>
                    <a:lstStyle/>
                    <a:p>
                      <a:pPr algn="ctr"/>
                      <a:r>
                        <a:rPr lang="ru-RU" dirty="0" smtClean="0">
                          <a:solidFill>
                            <a:srgbClr val="800000"/>
                          </a:solidFill>
                        </a:rPr>
                        <a:t>0,1</a:t>
                      </a:r>
                      <a:endParaRPr lang="ru-RU" dirty="0">
                        <a:solidFill>
                          <a:srgbClr val="800000"/>
                        </a:solidFill>
                      </a:endParaRPr>
                    </a:p>
                  </a:txBody>
                  <a:tcPr/>
                </a:tc>
              </a:tr>
              <a:tr h="320988">
                <a:tc>
                  <a:txBody>
                    <a:bodyPr/>
                    <a:lstStyle/>
                    <a:p>
                      <a:r>
                        <a:rPr lang="ru-RU" dirty="0" err="1" smtClean="0">
                          <a:solidFill>
                            <a:srgbClr val="800000"/>
                          </a:solidFill>
                        </a:rPr>
                        <a:t>Колистин</a:t>
                      </a:r>
                      <a:endParaRPr lang="ru-RU" dirty="0">
                        <a:solidFill>
                          <a:srgbClr val="800000"/>
                        </a:solidFill>
                      </a:endParaRPr>
                    </a:p>
                  </a:txBody>
                  <a:tcPr/>
                </a:tc>
                <a:tc>
                  <a:txBody>
                    <a:bodyPr/>
                    <a:lstStyle/>
                    <a:p>
                      <a:pPr algn="ctr"/>
                      <a:r>
                        <a:rPr lang="ru-RU" dirty="0" smtClean="0">
                          <a:solidFill>
                            <a:srgbClr val="800000"/>
                          </a:solidFill>
                        </a:rPr>
                        <a:t>0,15</a:t>
                      </a:r>
                      <a:endParaRPr lang="ru-RU" dirty="0">
                        <a:solidFill>
                          <a:srgbClr val="800000"/>
                        </a:solidFill>
                      </a:endParaRPr>
                    </a:p>
                  </a:txBody>
                  <a:tcPr/>
                </a:tc>
              </a:tr>
              <a:tr h="320988">
                <a:tc>
                  <a:txBody>
                    <a:bodyPr/>
                    <a:lstStyle/>
                    <a:p>
                      <a:r>
                        <a:rPr lang="ru-RU" dirty="0" err="1" smtClean="0">
                          <a:solidFill>
                            <a:srgbClr val="800000"/>
                          </a:solidFill>
                        </a:rPr>
                        <a:t>Доксициклин</a:t>
                      </a:r>
                      <a:endParaRPr lang="ru-RU" dirty="0">
                        <a:solidFill>
                          <a:srgbClr val="800000"/>
                        </a:solidFill>
                      </a:endParaRPr>
                    </a:p>
                  </a:txBody>
                  <a:tcPr/>
                </a:tc>
                <a:tc>
                  <a:txBody>
                    <a:bodyPr/>
                    <a:lstStyle/>
                    <a:p>
                      <a:pPr algn="ctr"/>
                      <a:r>
                        <a:rPr lang="ru-RU" dirty="0" smtClean="0">
                          <a:solidFill>
                            <a:srgbClr val="800000"/>
                          </a:solidFill>
                        </a:rPr>
                        <a:t>0,1</a:t>
                      </a:r>
                      <a:endParaRPr lang="ru-RU" dirty="0">
                        <a:solidFill>
                          <a:srgbClr val="800000"/>
                        </a:solidFill>
                      </a:endParaRPr>
                    </a:p>
                  </a:txBody>
                  <a:tcPr/>
                </a:tc>
              </a:tr>
              <a:tr h="320988">
                <a:tc>
                  <a:txBody>
                    <a:bodyPr/>
                    <a:lstStyle/>
                    <a:p>
                      <a:r>
                        <a:rPr lang="ru-RU" dirty="0" smtClean="0">
                          <a:solidFill>
                            <a:srgbClr val="800000"/>
                          </a:solidFill>
                        </a:rPr>
                        <a:t>Амоксициллин</a:t>
                      </a:r>
                      <a:endParaRPr lang="ru-RU" dirty="0">
                        <a:solidFill>
                          <a:srgbClr val="800000"/>
                        </a:solidFill>
                      </a:endParaRPr>
                    </a:p>
                  </a:txBody>
                  <a:tcPr/>
                </a:tc>
                <a:tc>
                  <a:txBody>
                    <a:bodyPr/>
                    <a:lstStyle/>
                    <a:p>
                      <a:pPr algn="ctr"/>
                      <a:r>
                        <a:rPr lang="ru-RU" dirty="0" smtClean="0">
                          <a:solidFill>
                            <a:srgbClr val="800000"/>
                          </a:solidFill>
                        </a:rPr>
                        <a:t>0,05</a:t>
                      </a:r>
                      <a:endParaRPr lang="ru-RU" dirty="0">
                        <a:solidFill>
                          <a:srgbClr val="800000"/>
                        </a:solidFill>
                      </a:endParaRPr>
                    </a:p>
                  </a:txBody>
                  <a:tcPr/>
                </a:tc>
              </a:tr>
            </a:tbl>
          </a:graphicData>
        </a:graphic>
      </p:graphicFrame>
      <p:pic>
        <p:nvPicPr>
          <p:cNvPr id="5" name="Рисунок 7" descr="Логотип ЗДОРОВЬЕ ЖИВОТНЫХ.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692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16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259632" y="116632"/>
            <a:ext cx="7571184" cy="850106"/>
          </a:xfrm>
        </p:spPr>
        <p:txBody>
          <a:bodyPr>
            <a:normAutofit/>
          </a:bodyPr>
          <a:lstStyle/>
          <a:p>
            <a:r>
              <a:rPr lang="ru-RU" sz="2400" b="1" cap="all" dirty="0" smtClean="0">
                <a:solidFill>
                  <a:srgbClr val="800000"/>
                </a:solidFill>
                <a:latin typeface="+mn-lt"/>
                <a:ea typeface="+mn-ea"/>
                <a:cs typeface="+mn-cs"/>
              </a:rPr>
              <a:t>ВЛИЯНИЕ АНТИБИОТИКОВ НА ЛЮДЕЙ</a:t>
            </a:r>
            <a:endParaRPr lang="ru-RU" sz="2400" b="1" cap="all" dirty="0">
              <a:solidFill>
                <a:srgbClr val="800000"/>
              </a:solidFill>
              <a:latin typeface="+mn-lt"/>
              <a:ea typeface="+mn-ea"/>
              <a:cs typeface="+mn-cs"/>
            </a:endParaRPr>
          </a:p>
        </p:txBody>
      </p:sp>
      <p:pic>
        <p:nvPicPr>
          <p:cNvPr id="6" name="Рисунок 5" descr="ZdorovieZhivotnyh_gerb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6632"/>
            <a:ext cx="504056" cy="504056"/>
          </a:xfrm>
          <a:prstGeom prst="rect">
            <a:avLst/>
          </a:prstGeom>
          <a:noFill/>
          <a:ln w="9525">
            <a:noFill/>
            <a:miter lim="800000"/>
            <a:headEnd/>
            <a:tailEnd/>
          </a:ln>
        </p:spPr>
      </p:pic>
      <p:graphicFrame>
        <p:nvGraphicFramePr>
          <p:cNvPr id="2" name="Таблица 1"/>
          <p:cNvGraphicFramePr>
            <a:graphicFrameLocks noGrp="1"/>
          </p:cNvGraphicFramePr>
          <p:nvPr>
            <p:extLst>
              <p:ext uri="{D42A27DB-BD31-4B8C-83A1-F6EECF244321}">
                <p14:modId xmlns:p14="http://schemas.microsoft.com/office/powerpoint/2010/main" val="3409076913"/>
              </p:ext>
            </p:extLst>
          </p:nvPr>
        </p:nvGraphicFramePr>
        <p:xfrm>
          <a:off x="343113" y="699534"/>
          <a:ext cx="8477359" cy="6257860"/>
        </p:xfrm>
        <a:graphic>
          <a:graphicData uri="http://schemas.openxmlformats.org/drawingml/2006/table">
            <a:tbl>
              <a:tblPr firstRow="1" firstCol="1" bandRow="1"/>
              <a:tblGrid>
                <a:gridCol w="988527"/>
                <a:gridCol w="2448272"/>
                <a:gridCol w="5040560"/>
              </a:tblGrid>
              <a:tr h="231026">
                <a:tc>
                  <a:txBody>
                    <a:bodyPr/>
                    <a:lstStyle/>
                    <a:p>
                      <a:pPr algn="ctr">
                        <a:lnSpc>
                          <a:spcPct val="115000"/>
                        </a:lnSpc>
                        <a:spcAft>
                          <a:spcPts val="0"/>
                        </a:spcAft>
                      </a:pPr>
                      <a:r>
                        <a:rPr lang="ru-RU" sz="1000" dirty="0">
                          <a:solidFill>
                            <a:srgbClr val="800000"/>
                          </a:solidFill>
                          <a:effectLst/>
                          <a:latin typeface="+mn-lt"/>
                          <a:ea typeface="Calibri"/>
                          <a:cs typeface="Times New Roman"/>
                        </a:rPr>
                        <a:t>Действующее вещество</a:t>
                      </a:r>
                      <a:endParaRPr lang="ru-RU" sz="1000"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solidFill>
                            <a:srgbClr val="800000"/>
                          </a:solidFill>
                          <a:effectLst/>
                          <a:latin typeface="+mn-lt"/>
                          <a:ea typeface="Calibri"/>
                          <a:cs typeface="Times New Roman"/>
                        </a:rPr>
                        <a:t>Противопоказания</a:t>
                      </a:r>
                      <a:endParaRPr lang="ru-RU" sz="1000">
                        <a:effectLst/>
                        <a:latin typeface="+mn-lt"/>
                        <a:ea typeface="Calibri"/>
                        <a:cs typeface="Times New Roman"/>
                      </a:endParaRPr>
                    </a:p>
                    <a:p>
                      <a:pPr algn="ctr">
                        <a:lnSpc>
                          <a:spcPct val="115000"/>
                        </a:lnSpc>
                        <a:spcAft>
                          <a:spcPts val="0"/>
                        </a:spcAft>
                      </a:pPr>
                      <a:r>
                        <a:rPr lang="ru-RU" sz="1000">
                          <a:solidFill>
                            <a:srgbClr val="800000"/>
                          </a:solidFill>
                          <a:effectLst/>
                          <a:latin typeface="+mn-lt"/>
                          <a:ea typeface="Calibri"/>
                          <a:cs typeface="Times New Roman"/>
                        </a:rPr>
                        <a:t>к применению</a:t>
                      </a:r>
                      <a:endParaRPr lang="ru-RU" sz="100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solidFill>
                            <a:srgbClr val="800000"/>
                          </a:solidFill>
                          <a:effectLst/>
                          <a:latin typeface="+mn-lt"/>
                          <a:ea typeface="Calibri"/>
                          <a:cs typeface="Times New Roman"/>
                        </a:rPr>
                        <a:t>Побочное действие</a:t>
                      </a:r>
                      <a:endParaRPr lang="ru-RU" sz="100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5128">
                <a:tc>
                  <a:txBody>
                    <a:bodyPr/>
                    <a:lstStyle/>
                    <a:p>
                      <a:pPr algn="ctr">
                        <a:lnSpc>
                          <a:spcPct val="115000"/>
                        </a:lnSpc>
                        <a:spcAft>
                          <a:spcPts val="0"/>
                        </a:spcAft>
                      </a:pPr>
                      <a:r>
                        <a:rPr lang="ru-RU" sz="1000" b="1" dirty="0">
                          <a:solidFill>
                            <a:srgbClr val="800000"/>
                          </a:solidFill>
                          <a:effectLst/>
                          <a:latin typeface="+mn-lt"/>
                          <a:ea typeface="Calibri"/>
                          <a:cs typeface="Times New Roman"/>
                        </a:rPr>
                        <a:t>Тетрациклин</a:t>
                      </a:r>
                      <a:endParaRPr lang="ru-RU" sz="1000" b="1"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solidFill>
                            <a:srgbClr val="800000"/>
                          </a:solidFill>
                          <a:effectLst/>
                          <a:latin typeface="+mn-lt"/>
                          <a:ea typeface="Calibri"/>
                          <a:cs typeface="Times New Roman"/>
                        </a:rPr>
                        <a:t>Беременность, кормление грудью, детский возраст до 8 лет.</a:t>
                      </a:r>
                      <a:endParaRPr lang="ru-RU" sz="1000" dirty="0">
                        <a:effectLst/>
                        <a:latin typeface="+mn-lt"/>
                        <a:ea typeface="Calibri"/>
                        <a:cs typeface="Times New Roman"/>
                      </a:endParaRPr>
                    </a:p>
                    <a:p>
                      <a:pPr algn="ctr">
                        <a:lnSpc>
                          <a:spcPct val="115000"/>
                        </a:lnSpc>
                        <a:spcAft>
                          <a:spcPts val="0"/>
                        </a:spcAft>
                      </a:pPr>
                      <a:r>
                        <a:rPr lang="ru-RU" sz="1000" dirty="0">
                          <a:solidFill>
                            <a:srgbClr val="800000"/>
                          </a:solidFill>
                          <a:effectLst/>
                          <a:latin typeface="+mn-lt"/>
                          <a:ea typeface="Calibri"/>
                          <a:cs typeface="Times New Roman"/>
                        </a:rPr>
                        <a:t>На время лечения необходимо прекратить грудное вскармливание (тетрациклины </a:t>
                      </a:r>
                      <a:endParaRPr lang="ru-RU" sz="1000"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solidFill>
                            <a:srgbClr val="800000"/>
                          </a:solidFill>
                          <a:effectLst/>
                          <a:latin typeface="+mn-lt"/>
                          <a:ea typeface="Calibri"/>
                          <a:cs typeface="Times New Roman"/>
                        </a:rPr>
                        <a:t>У детей до 8 лет может вызывать долговременное изменение цвета зубов, гипоплазию эмали, замедление продольного роста костей скелета. </a:t>
                      </a:r>
                      <a:r>
                        <a:rPr lang="ru-RU" sz="1000" dirty="0" smtClean="0">
                          <a:solidFill>
                            <a:srgbClr val="800000"/>
                          </a:solidFill>
                          <a:effectLst/>
                          <a:latin typeface="+mn-lt"/>
                          <a:ea typeface="Calibri"/>
                          <a:cs typeface="Times New Roman"/>
                        </a:rPr>
                        <a:t>Нарушает минерализацию</a:t>
                      </a:r>
                      <a:r>
                        <a:rPr lang="ru-RU" sz="1000" baseline="0" dirty="0" smtClean="0">
                          <a:solidFill>
                            <a:srgbClr val="800000"/>
                          </a:solidFill>
                          <a:effectLst/>
                          <a:latin typeface="+mn-lt"/>
                          <a:ea typeface="Calibri"/>
                          <a:cs typeface="Times New Roman"/>
                        </a:rPr>
                        <a:t> плода, </a:t>
                      </a:r>
                      <a:r>
                        <a:rPr lang="ru-RU" sz="1000" dirty="0" smtClean="0">
                          <a:solidFill>
                            <a:srgbClr val="800000"/>
                          </a:solidFill>
                          <a:effectLst/>
                          <a:latin typeface="+mn-lt"/>
                          <a:ea typeface="Calibri"/>
                          <a:cs typeface="Times New Roman"/>
                        </a:rPr>
                        <a:t>могут </a:t>
                      </a:r>
                      <a:r>
                        <a:rPr lang="ru-RU" sz="1000" dirty="0">
                          <a:solidFill>
                            <a:srgbClr val="800000"/>
                          </a:solidFill>
                          <a:effectLst/>
                          <a:latin typeface="+mn-lt"/>
                          <a:ea typeface="Calibri"/>
                          <a:cs typeface="Times New Roman"/>
                        </a:rPr>
                        <a:t>вызывать тяжелые нарушения развития костной </a:t>
                      </a:r>
                      <a:r>
                        <a:rPr lang="ru-RU" sz="1000" dirty="0" smtClean="0">
                          <a:solidFill>
                            <a:srgbClr val="800000"/>
                          </a:solidFill>
                          <a:effectLst/>
                          <a:latin typeface="+mn-lt"/>
                          <a:ea typeface="Calibri"/>
                          <a:cs typeface="Times New Roman"/>
                        </a:rPr>
                        <a:t>ткани.  Проникают </a:t>
                      </a:r>
                      <a:r>
                        <a:rPr lang="ru-RU" sz="1000" dirty="0">
                          <a:solidFill>
                            <a:srgbClr val="800000"/>
                          </a:solidFill>
                          <a:effectLst/>
                          <a:latin typeface="+mn-lt"/>
                          <a:ea typeface="Calibri"/>
                          <a:cs typeface="Times New Roman"/>
                        </a:rPr>
                        <a:t>в грудное молоко и могут отрицательно влиять на развитие костей и зубов ребенка, </a:t>
                      </a:r>
                      <a:r>
                        <a:rPr lang="ru-RU" sz="1000" dirty="0" smtClean="0">
                          <a:solidFill>
                            <a:srgbClr val="800000"/>
                          </a:solidFill>
                          <a:effectLst/>
                          <a:latin typeface="+mn-lt"/>
                          <a:ea typeface="Calibri"/>
                          <a:cs typeface="Times New Roman"/>
                        </a:rPr>
                        <a:t>вызывать </a:t>
                      </a:r>
                      <a:r>
                        <a:rPr lang="ru-RU" sz="1000" dirty="0">
                          <a:solidFill>
                            <a:srgbClr val="800000"/>
                          </a:solidFill>
                          <a:effectLst/>
                          <a:latin typeface="+mn-lt"/>
                          <a:ea typeface="Calibri"/>
                          <a:cs typeface="Times New Roman"/>
                        </a:rPr>
                        <a:t>реакции </a:t>
                      </a:r>
                      <a:r>
                        <a:rPr lang="ru-RU" sz="1000" dirty="0" err="1">
                          <a:solidFill>
                            <a:srgbClr val="800000"/>
                          </a:solidFill>
                          <a:effectLst/>
                          <a:latin typeface="+mn-lt"/>
                          <a:ea typeface="Calibri"/>
                          <a:cs typeface="Times New Roman"/>
                        </a:rPr>
                        <a:t>фотосенсибилизации</a:t>
                      </a:r>
                      <a:r>
                        <a:rPr lang="ru-RU" sz="1000" dirty="0">
                          <a:solidFill>
                            <a:srgbClr val="800000"/>
                          </a:solidFill>
                          <a:effectLst/>
                          <a:latin typeface="+mn-lt"/>
                          <a:ea typeface="Calibri"/>
                          <a:cs typeface="Times New Roman"/>
                        </a:rPr>
                        <a:t>, кандидоз полости рта и влагалища у грудных </a:t>
                      </a:r>
                      <a:r>
                        <a:rPr lang="ru-RU" sz="1000" dirty="0" smtClean="0">
                          <a:solidFill>
                            <a:srgbClr val="800000"/>
                          </a:solidFill>
                          <a:effectLst/>
                          <a:latin typeface="+mn-lt"/>
                          <a:ea typeface="Calibri"/>
                          <a:cs typeface="Times New Roman"/>
                        </a:rPr>
                        <a:t>детей.</a:t>
                      </a:r>
                      <a:endParaRPr lang="ru-RU" sz="1000"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9615">
                <a:tc>
                  <a:txBody>
                    <a:bodyPr/>
                    <a:lstStyle/>
                    <a:p>
                      <a:pPr algn="ctr">
                        <a:lnSpc>
                          <a:spcPct val="115000"/>
                        </a:lnSpc>
                        <a:spcAft>
                          <a:spcPts val="0"/>
                        </a:spcAft>
                      </a:pPr>
                      <a:r>
                        <a:rPr lang="ru-RU" sz="1000" b="1" dirty="0">
                          <a:solidFill>
                            <a:srgbClr val="800000"/>
                          </a:solidFill>
                          <a:effectLst/>
                          <a:latin typeface="+mn-lt"/>
                          <a:ea typeface="Calibri"/>
                          <a:cs typeface="Times New Roman"/>
                        </a:rPr>
                        <a:t>Левомицетин</a:t>
                      </a:r>
                      <a:endParaRPr lang="ru-RU" sz="1000" b="1"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solidFill>
                            <a:srgbClr val="800000"/>
                          </a:solidFill>
                          <a:effectLst/>
                          <a:latin typeface="+mn-lt"/>
                          <a:ea typeface="Calibri"/>
                          <a:cs typeface="Times New Roman"/>
                        </a:rPr>
                        <a:t>Беременность, грудное вскармливание, детский возраст до 3 лет</a:t>
                      </a:r>
                      <a:r>
                        <a:rPr lang="ru-RU" sz="1000" dirty="0" smtClean="0">
                          <a:solidFill>
                            <a:srgbClr val="800000"/>
                          </a:solidFill>
                          <a:effectLst/>
                          <a:latin typeface="+mn-lt"/>
                          <a:ea typeface="Calibri"/>
                          <a:cs typeface="Times New Roman"/>
                        </a:rPr>
                        <a:t>. Пациенты </a:t>
                      </a:r>
                      <a:r>
                        <a:rPr lang="ru-RU" sz="1000" dirty="0">
                          <a:solidFill>
                            <a:srgbClr val="800000"/>
                          </a:solidFill>
                          <a:effectLst/>
                          <a:latin typeface="+mn-lt"/>
                          <a:ea typeface="Calibri"/>
                          <a:cs typeface="Times New Roman"/>
                        </a:rPr>
                        <a:t>с нарушением функции кроветворения, тяжелыми заболеваниями печени и/или почек </a:t>
                      </a:r>
                      <a:r>
                        <a:rPr lang="ru-RU" sz="1000" dirty="0" smtClean="0">
                          <a:solidFill>
                            <a:srgbClr val="800000"/>
                          </a:solidFill>
                          <a:effectLst/>
                          <a:latin typeface="+mn-lt"/>
                          <a:ea typeface="Calibri"/>
                          <a:cs typeface="Times New Roman"/>
                        </a:rPr>
                        <a:t>  </a:t>
                      </a:r>
                    </a:p>
                    <a:p>
                      <a:pPr algn="ctr">
                        <a:lnSpc>
                          <a:spcPct val="115000"/>
                        </a:lnSpc>
                        <a:spcAft>
                          <a:spcPts val="0"/>
                        </a:spcAft>
                      </a:pPr>
                      <a:r>
                        <a:rPr lang="ru-RU" sz="1000" dirty="0" smtClean="0">
                          <a:solidFill>
                            <a:srgbClr val="800000"/>
                          </a:solidFill>
                          <a:effectLst/>
                          <a:latin typeface="+mn-lt"/>
                          <a:ea typeface="Calibri"/>
                          <a:cs typeface="Times New Roman"/>
                        </a:rPr>
                        <a:t>С </a:t>
                      </a:r>
                      <a:r>
                        <a:rPr lang="ru-RU" sz="1000" dirty="0">
                          <a:solidFill>
                            <a:srgbClr val="800000"/>
                          </a:solidFill>
                          <a:effectLst/>
                          <a:latin typeface="+mn-lt"/>
                          <a:ea typeface="Calibri"/>
                          <a:cs typeface="Times New Roman"/>
                        </a:rPr>
                        <a:t>осторожностью - пациентам пожилого возраста. </a:t>
                      </a:r>
                      <a:endParaRPr lang="ru-RU" sz="1000"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solidFill>
                            <a:srgbClr val="800000"/>
                          </a:solidFill>
                          <a:effectLst/>
                          <a:latin typeface="+mn-lt"/>
                          <a:ea typeface="Calibri"/>
                          <a:cs typeface="Times New Roman"/>
                        </a:rPr>
                        <a:t>Тошнота, рвота, нарушение пищеварения, нарушение стула, стоматит, глоссит, нарушение микрофлоры кишечника, энтероколит, анемия, изменение артериального давления, коллапс, головная боль, головокружение, эмоциональная лабильность, энцефалопатия, спутанность сознания, повышенная утомляемость, галлюцинации, нарушения зрения, слуха и вкусовых ощущений.</a:t>
                      </a:r>
                      <a:endParaRPr lang="ru-RU" sz="1000" dirty="0">
                        <a:effectLst/>
                        <a:latin typeface="+mn-lt"/>
                        <a:ea typeface="Calibri"/>
                        <a:cs typeface="Times New Roman"/>
                      </a:endParaRPr>
                    </a:p>
                    <a:p>
                      <a:pPr algn="ctr">
                        <a:lnSpc>
                          <a:spcPct val="115000"/>
                        </a:lnSpc>
                        <a:spcAft>
                          <a:spcPts val="0"/>
                        </a:spcAft>
                      </a:pPr>
                      <a:r>
                        <a:rPr lang="ru-RU" sz="1000" dirty="0">
                          <a:solidFill>
                            <a:srgbClr val="800000"/>
                          </a:solidFill>
                          <a:effectLst/>
                          <a:latin typeface="+mn-lt"/>
                          <a:ea typeface="Calibri"/>
                          <a:cs typeface="Times New Roman"/>
                        </a:rPr>
                        <a:t> </a:t>
                      </a:r>
                      <a:endParaRPr lang="ru-RU" sz="1000"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077">
                <a:tc>
                  <a:txBody>
                    <a:bodyPr/>
                    <a:lstStyle/>
                    <a:p>
                      <a:pPr algn="ctr">
                        <a:lnSpc>
                          <a:spcPct val="115000"/>
                        </a:lnSpc>
                        <a:spcAft>
                          <a:spcPts val="0"/>
                        </a:spcAft>
                      </a:pPr>
                      <a:r>
                        <a:rPr lang="ru-RU" sz="1000" b="1" dirty="0">
                          <a:solidFill>
                            <a:srgbClr val="800000"/>
                          </a:solidFill>
                          <a:effectLst/>
                          <a:latin typeface="+mn-lt"/>
                          <a:ea typeface="Calibri"/>
                          <a:cs typeface="Times New Roman"/>
                        </a:rPr>
                        <a:t>Пенициллин </a:t>
                      </a:r>
                      <a:endParaRPr lang="ru-RU" sz="1000" b="1"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solidFill>
                            <a:srgbClr val="800000"/>
                          </a:solidFill>
                          <a:effectLst/>
                          <a:latin typeface="+mn-lt"/>
                          <a:ea typeface="Calibri"/>
                          <a:cs typeface="Times New Roman"/>
                        </a:rPr>
                        <a:t>Беременность, кормление грудью</a:t>
                      </a:r>
                      <a:endParaRPr lang="ru-RU" sz="1000">
                        <a:effectLst/>
                        <a:latin typeface="+mn-lt"/>
                        <a:ea typeface="Calibri"/>
                        <a:cs typeface="Times New Roman"/>
                      </a:endParaRPr>
                    </a:p>
                    <a:p>
                      <a:pPr algn="ctr">
                        <a:lnSpc>
                          <a:spcPct val="115000"/>
                        </a:lnSpc>
                        <a:spcAft>
                          <a:spcPts val="0"/>
                        </a:spcAft>
                      </a:pPr>
                      <a:r>
                        <a:rPr lang="ru-RU" sz="1000">
                          <a:solidFill>
                            <a:srgbClr val="800000"/>
                          </a:solidFill>
                          <a:effectLst/>
                          <a:latin typeface="+mn-lt"/>
                          <a:ea typeface="Calibri"/>
                          <a:cs typeface="Times New Roman"/>
                        </a:rPr>
                        <a:t> </a:t>
                      </a:r>
                      <a:endParaRPr lang="ru-RU" sz="100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solidFill>
                            <a:srgbClr val="800000"/>
                          </a:solidFill>
                          <a:effectLst/>
                          <a:latin typeface="+mn-lt"/>
                          <a:ea typeface="Calibri"/>
                          <a:cs typeface="Times New Roman"/>
                        </a:rPr>
                        <a:t>Аллергические реакции (кожные высыпания, крапивница, лихорадка, </a:t>
                      </a:r>
                      <a:r>
                        <a:rPr lang="ru-RU" sz="1000" dirty="0" err="1">
                          <a:solidFill>
                            <a:srgbClr val="800000"/>
                          </a:solidFill>
                          <a:effectLst/>
                          <a:latin typeface="+mn-lt"/>
                          <a:ea typeface="Calibri"/>
                          <a:cs typeface="Times New Roman"/>
                        </a:rPr>
                        <a:t>эозинофилия</a:t>
                      </a:r>
                      <a:r>
                        <a:rPr lang="ru-RU" sz="1000" dirty="0">
                          <a:solidFill>
                            <a:srgbClr val="800000"/>
                          </a:solidFill>
                          <a:effectLst/>
                          <a:latin typeface="+mn-lt"/>
                          <a:ea typeface="Calibri"/>
                          <a:cs typeface="Times New Roman"/>
                        </a:rPr>
                        <a:t>, артралгия, ангионевротический отек, анафилактический шок). </a:t>
                      </a:r>
                      <a:r>
                        <a:rPr lang="ru-RU" sz="1000" dirty="0" smtClean="0">
                          <a:solidFill>
                            <a:srgbClr val="800000"/>
                          </a:solidFill>
                          <a:effectLst/>
                          <a:latin typeface="+mn-lt"/>
                          <a:ea typeface="Calibri"/>
                          <a:cs typeface="Times New Roman"/>
                        </a:rPr>
                        <a:t>Высокие </a:t>
                      </a:r>
                      <a:r>
                        <a:rPr lang="ru-RU" sz="1000" dirty="0">
                          <a:solidFill>
                            <a:srgbClr val="800000"/>
                          </a:solidFill>
                          <a:effectLst/>
                          <a:latin typeface="+mn-lt"/>
                          <a:ea typeface="Calibri"/>
                          <a:cs typeface="Times New Roman"/>
                        </a:rPr>
                        <a:t>дозы препарата вызывают нарушения со стороны ЦНС, особенно у детей, пожилых пациентов и на фоне почечной недостаточности.</a:t>
                      </a:r>
                      <a:endParaRPr lang="ru-RU" sz="1000"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2272">
                <a:tc>
                  <a:txBody>
                    <a:bodyPr/>
                    <a:lstStyle/>
                    <a:p>
                      <a:pPr algn="ctr">
                        <a:lnSpc>
                          <a:spcPct val="115000"/>
                        </a:lnSpc>
                        <a:spcAft>
                          <a:spcPts val="0"/>
                        </a:spcAft>
                      </a:pPr>
                      <a:r>
                        <a:rPr lang="ru-RU" sz="1000" b="1" dirty="0" err="1">
                          <a:solidFill>
                            <a:srgbClr val="800000"/>
                          </a:solidFill>
                          <a:effectLst/>
                          <a:latin typeface="+mn-lt"/>
                          <a:ea typeface="Calibri"/>
                          <a:cs typeface="Times New Roman"/>
                        </a:rPr>
                        <a:t>Метронидазол</a:t>
                      </a:r>
                      <a:endParaRPr lang="ru-RU" sz="1000" b="1"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solidFill>
                            <a:srgbClr val="800000"/>
                          </a:solidFill>
                          <a:effectLst/>
                          <a:latin typeface="+mn-lt"/>
                          <a:ea typeface="Calibri"/>
                          <a:cs typeface="Times New Roman"/>
                        </a:rPr>
                        <a:t>Лейкопения (в </a:t>
                      </a:r>
                      <a:r>
                        <a:rPr lang="ru-RU" sz="1000" dirty="0" err="1">
                          <a:solidFill>
                            <a:srgbClr val="800000"/>
                          </a:solidFill>
                          <a:effectLst/>
                          <a:latin typeface="+mn-lt"/>
                          <a:ea typeface="Calibri"/>
                          <a:cs typeface="Times New Roman"/>
                        </a:rPr>
                        <a:t>т.ч</a:t>
                      </a:r>
                      <a:r>
                        <a:rPr lang="ru-RU" sz="1000" dirty="0">
                          <a:solidFill>
                            <a:srgbClr val="800000"/>
                          </a:solidFill>
                          <a:effectLst/>
                          <a:latin typeface="+mn-lt"/>
                          <a:ea typeface="Calibri"/>
                          <a:cs typeface="Times New Roman"/>
                        </a:rPr>
                        <a:t>. в анамнезе); органические поражения ЦНС (в </a:t>
                      </a:r>
                      <a:r>
                        <a:rPr lang="ru-RU" sz="1000" dirty="0" err="1">
                          <a:solidFill>
                            <a:srgbClr val="800000"/>
                          </a:solidFill>
                          <a:effectLst/>
                          <a:latin typeface="+mn-lt"/>
                          <a:ea typeface="Calibri"/>
                          <a:cs typeface="Times New Roman"/>
                        </a:rPr>
                        <a:t>т.ч</a:t>
                      </a:r>
                      <a:r>
                        <a:rPr lang="ru-RU" sz="1000" dirty="0">
                          <a:solidFill>
                            <a:srgbClr val="800000"/>
                          </a:solidFill>
                          <a:effectLst/>
                          <a:latin typeface="+mn-lt"/>
                          <a:ea typeface="Calibri"/>
                          <a:cs typeface="Times New Roman"/>
                        </a:rPr>
                        <a:t>. эпилепсия); печеночная недостаточность (в случае назначения больших доз); беременность </a:t>
                      </a:r>
                      <a:r>
                        <a:rPr lang="ru-RU" sz="1000" dirty="0" smtClean="0">
                          <a:solidFill>
                            <a:srgbClr val="800000"/>
                          </a:solidFill>
                          <a:effectLst/>
                          <a:latin typeface="+mn-lt"/>
                          <a:ea typeface="Calibri"/>
                          <a:cs typeface="Times New Roman"/>
                        </a:rPr>
                        <a:t>, период лактации.. </a:t>
                      </a:r>
                      <a:r>
                        <a:rPr lang="ru-RU" sz="1000" dirty="0">
                          <a:solidFill>
                            <a:srgbClr val="800000"/>
                          </a:solidFill>
                          <a:effectLst/>
                          <a:latin typeface="+mn-lt"/>
                          <a:ea typeface="Calibri"/>
                          <a:cs typeface="Times New Roman"/>
                        </a:rPr>
                        <a:t>С осторожностью - беременность (II, III триместры), почечная/печеночная недостаточность.  </a:t>
                      </a:r>
                      <a:endParaRPr lang="ru-RU" sz="1000"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solidFill>
                            <a:srgbClr val="800000"/>
                          </a:solidFill>
                          <a:effectLst/>
                          <a:latin typeface="+mn-lt"/>
                          <a:ea typeface="Calibri"/>
                          <a:cs typeface="Times New Roman"/>
                        </a:rPr>
                        <a:t>Диарея, анорексия, тошнота, рвота, кишечная колика, запоры, металлический привкус во рту, сухость во рту, глоссит, стоматит, панкреатит. Головокружение, нарушение координации движений, атаксия, спутанность сознания, раздражительность, депрессия, повышенная возбудимость, слабость, бессонница, головная боль, судороги, галлюцинации, периферическая невропатия</a:t>
                      </a:r>
                      <a:r>
                        <a:rPr lang="ru-RU" sz="1000" dirty="0" smtClean="0">
                          <a:solidFill>
                            <a:srgbClr val="800000"/>
                          </a:solidFill>
                          <a:effectLst/>
                          <a:latin typeface="+mn-lt"/>
                          <a:ea typeface="Calibri"/>
                          <a:cs typeface="Times New Roman"/>
                        </a:rPr>
                        <a:t>. Аллергические </a:t>
                      </a:r>
                      <a:r>
                        <a:rPr lang="ru-RU" sz="1000" dirty="0">
                          <a:solidFill>
                            <a:srgbClr val="800000"/>
                          </a:solidFill>
                          <a:effectLst/>
                          <a:latin typeface="+mn-lt"/>
                          <a:ea typeface="Calibri"/>
                          <a:cs typeface="Times New Roman"/>
                        </a:rPr>
                        <a:t>реакции.  </a:t>
                      </a:r>
                      <a:endParaRPr lang="ru-RU" sz="1000"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331">
                <a:tc>
                  <a:txBody>
                    <a:bodyPr/>
                    <a:lstStyle/>
                    <a:p>
                      <a:pPr algn="ctr">
                        <a:lnSpc>
                          <a:spcPct val="115000"/>
                        </a:lnSpc>
                        <a:spcAft>
                          <a:spcPts val="0"/>
                        </a:spcAft>
                      </a:pPr>
                      <a:r>
                        <a:rPr lang="ru-RU" sz="1000" b="1" dirty="0" err="1">
                          <a:solidFill>
                            <a:srgbClr val="800000"/>
                          </a:solidFill>
                          <a:effectLst/>
                          <a:latin typeface="+mn-lt"/>
                          <a:ea typeface="Calibri"/>
                          <a:cs typeface="Times New Roman"/>
                        </a:rPr>
                        <a:t>Нитрофураны</a:t>
                      </a:r>
                      <a:endParaRPr lang="ru-RU" sz="1000" b="1"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solidFill>
                            <a:srgbClr val="800000"/>
                          </a:solidFill>
                          <a:effectLst/>
                          <a:latin typeface="+mn-lt"/>
                          <a:ea typeface="Calibri"/>
                          <a:cs typeface="Times New Roman"/>
                        </a:rPr>
                        <a:t>Беременность - III триместр (</a:t>
                      </a:r>
                      <a:r>
                        <a:rPr lang="ru-RU" sz="1000" dirty="0" err="1">
                          <a:solidFill>
                            <a:srgbClr val="800000"/>
                          </a:solidFill>
                          <a:effectLst/>
                          <a:latin typeface="+mn-lt"/>
                          <a:ea typeface="Calibri"/>
                          <a:cs typeface="Times New Roman"/>
                        </a:rPr>
                        <a:t>нитрофурантоин</a:t>
                      </a:r>
                      <a:r>
                        <a:rPr lang="ru-RU" sz="1000" dirty="0">
                          <a:solidFill>
                            <a:srgbClr val="800000"/>
                          </a:solidFill>
                          <a:effectLst/>
                          <a:latin typeface="+mn-lt"/>
                          <a:ea typeface="Calibri"/>
                          <a:cs typeface="Times New Roman"/>
                        </a:rPr>
                        <a:t>).</a:t>
                      </a:r>
                      <a:endParaRPr lang="ru-RU" sz="1000" dirty="0">
                        <a:effectLst/>
                        <a:latin typeface="+mn-lt"/>
                        <a:ea typeface="Calibri"/>
                        <a:cs typeface="Times New Roman"/>
                      </a:endParaRPr>
                    </a:p>
                    <a:p>
                      <a:pPr algn="ctr">
                        <a:lnSpc>
                          <a:spcPct val="115000"/>
                        </a:lnSpc>
                        <a:spcAft>
                          <a:spcPts val="0"/>
                        </a:spcAft>
                      </a:pPr>
                      <a:r>
                        <a:rPr lang="ru-RU" sz="1000" dirty="0" err="1">
                          <a:solidFill>
                            <a:srgbClr val="800000"/>
                          </a:solidFill>
                          <a:effectLst/>
                          <a:latin typeface="+mn-lt"/>
                          <a:ea typeface="Calibri"/>
                          <a:cs typeface="Times New Roman"/>
                        </a:rPr>
                        <a:t>Новорожденным.Аллергические</a:t>
                      </a:r>
                      <a:r>
                        <a:rPr lang="ru-RU" sz="1000" dirty="0">
                          <a:solidFill>
                            <a:srgbClr val="800000"/>
                          </a:solidFill>
                          <a:effectLst/>
                          <a:latin typeface="+mn-lt"/>
                          <a:ea typeface="Calibri"/>
                          <a:cs typeface="Times New Roman"/>
                        </a:rPr>
                        <a:t> реакции на </a:t>
                      </a:r>
                      <a:r>
                        <a:rPr lang="ru-RU" sz="1000" dirty="0" err="1">
                          <a:solidFill>
                            <a:srgbClr val="800000"/>
                          </a:solidFill>
                          <a:effectLst/>
                          <a:latin typeface="+mn-lt"/>
                          <a:ea typeface="Calibri"/>
                          <a:cs typeface="Times New Roman"/>
                        </a:rPr>
                        <a:t>нитрофураны</a:t>
                      </a:r>
                      <a:r>
                        <a:rPr lang="ru-RU" sz="1000" dirty="0">
                          <a:solidFill>
                            <a:srgbClr val="800000"/>
                          </a:solidFill>
                          <a:effectLst/>
                          <a:latin typeface="+mn-lt"/>
                          <a:ea typeface="Calibri"/>
                          <a:cs typeface="Times New Roman"/>
                        </a:rPr>
                        <a:t>. Почечная недостаточность (</a:t>
                      </a:r>
                      <a:r>
                        <a:rPr lang="ru-RU" sz="1000" dirty="0" err="1">
                          <a:solidFill>
                            <a:srgbClr val="800000"/>
                          </a:solidFill>
                          <a:effectLst/>
                          <a:latin typeface="+mn-lt"/>
                          <a:ea typeface="Calibri"/>
                          <a:cs typeface="Times New Roman"/>
                        </a:rPr>
                        <a:t>нитрофурантоин</a:t>
                      </a:r>
                      <a:r>
                        <a:rPr lang="ru-RU" sz="1000" dirty="0">
                          <a:solidFill>
                            <a:srgbClr val="800000"/>
                          </a:solidFill>
                          <a:effectLst/>
                          <a:latin typeface="+mn-lt"/>
                          <a:ea typeface="Calibri"/>
                          <a:cs typeface="Times New Roman"/>
                        </a:rPr>
                        <a:t>, </a:t>
                      </a:r>
                      <a:r>
                        <a:rPr lang="ru-RU" sz="1000" dirty="0" err="1">
                          <a:solidFill>
                            <a:srgbClr val="800000"/>
                          </a:solidFill>
                          <a:effectLst/>
                          <a:latin typeface="+mn-lt"/>
                          <a:ea typeface="Calibri"/>
                          <a:cs typeface="Times New Roman"/>
                        </a:rPr>
                        <a:t>фуразидин</a:t>
                      </a:r>
                      <a:r>
                        <a:rPr lang="ru-RU" sz="1000" dirty="0">
                          <a:solidFill>
                            <a:srgbClr val="800000"/>
                          </a:solidFill>
                          <a:effectLst/>
                          <a:latin typeface="+mn-lt"/>
                          <a:ea typeface="Calibri"/>
                          <a:cs typeface="Times New Roman"/>
                        </a:rPr>
                        <a:t>). Тяжелая патология печени (</a:t>
                      </a:r>
                      <a:r>
                        <a:rPr lang="ru-RU" sz="1000" dirty="0" err="1">
                          <a:solidFill>
                            <a:srgbClr val="800000"/>
                          </a:solidFill>
                          <a:effectLst/>
                          <a:latin typeface="+mn-lt"/>
                          <a:ea typeface="Calibri"/>
                          <a:cs typeface="Times New Roman"/>
                        </a:rPr>
                        <a:t>фуразолидон</a:t>
                      </a:r>
                      <a:r>
                        <a:rPr lang="ru-RU" sz="1000" dirty="0" smtClean="0">
                          <a:solidFill>
                            <a:srgbClr val="800000"/>
                          </a:solidFill>
                          <a:effectLst/>
                          <a:latin typeface="+mn-lt"/>
                          <a:ea typeface="Calibri"/>
                          <a:cs typeface="Times New Roman"/>
                        </a:rPr>
                        <a:t>).</a:t>
                      </a:r>
                      <a:endParaRPr lang="ru-RU" sz="1000" dirty="0">
                        <a:effectLst/>
                        <a:latin typeface="+mn-lt"/>
                        <a:ea typeface="Calibri"/>
                        <a:cs typeface="Times New Roman"/>
                      </a:endParaRPr>
                    </a:p>
                    <a:p>
                      <a:pPr algn="ctr">
                        <a:lnSpc>
                          <a:spcPct val="115000"/>
                        </a:lnSpc>
                        <a:spcAft>
                          <a:spcPts val="0"/>
                        </a:spcAft>
                      </a:pPr>
                      <a:r>
                        <a:rPr lang="ru-RU" sz="1000" dirty="0">
                          <a:solidFill>
                            <a:srgbClr val="800000"/>
                          </a:solidFill>
                          <a:effectLst/>
                          <a:latin typeface="+mn-lt"/>
                          <a:ea typeface="Calibri"/>
                          <a:cs typeface="Times New Roman"/>
                        </a:rPr>
                        <a:t> </a:t>
                      </a:r>
                      <a:endParaRPr lang="ru-RU" sz="1000"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solidFill>
                            <a:srgbClr val="800000"/>
                          </a:solidFill>
                          <a:effectLst/>
                          <a:latin typeface="+mn-lt"/>
                          <a:ea typeface="Calibri"/>
                          <a:cs typeface="Times New Roman"/>
                        </a:rPr>
                        <a:t>Риск развития гемолитической анемии новорожденных. </a:t>
                      </a:r>
                      <a:endParaRPr lang="ru-RU" sz="1000" dirty="0">
                        <a:effectLst/>
                        <a:latin typeface="+mn-lt"/>
                        <a:ea typeface="Calibri"/>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Рисунок 3" descr="http://elementy.ru/images/eltpub/antibiotikovyy_apokalipsis_2_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5782711"/>
            <a:ext cx="2808312" cy="91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00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4638"/>
            <a:ext cx="7283152" cy="1143000"/>
          </a:xfrm>
        </p:spPr>
        <p:txBody>
          <a:bodyPr>
            <a:normAutofit fontScale="90000"/>
          </a:bodyPr>
          <a:lstStyle/>
          <a:p>
            <a:r>
              <a:rPr lang="ru-RU" sz="2400" b="1" cap="all" dirty="0">
                <a:solidFill>
                  <a:srgbClr val="800000"/>
                </a:solidFill>
                <a:latin typeface="+mn-lt"/>
                <a:ea typeface="+mn-ea"/>
                <a:cs typeface="+mn-cs"/>
              </a:rPr>
              <a:t>Контроль за содержанием </a:t>
            </a:r>
            <a:br>
              <a:rPr lang="ru-RU" sz="2400" b="1" cap="all" dirty="0">
                <a:solidFill>
                  <a:srgbClr val="800000"/>
                </a:solidFill>
                <a:latin typeface="+mn-lt"/>
                <a:ea typeface="+mn-ea"/>
                <a:cs typeface="+mn-cs"/>
              </a:rPr>
            </a:br>
            <a:r>
              <a:rPr lang="ru-RU" sz="2400" b="1" cap="all" dirty="0" smtClean="0">
                <a:solidFill>
                  <a:srgbClr val="800000"/>
                </a:solidFill>
                <a:latin typeface="+mn-lt"/>
                <a:ea typeface="+mn-ea"/>
                <a:cs typeface="+mn-cs"/>
              </a:rPr>
              <a:t>остаточных количеств антимикробных </a:t>
            </a:r>
            <a:r>
              <a:rPr lang="ru-RU" sz="2400" b="1" cap="all" dirty="0">
                <a:solidFill>
                  <a:srgbClr val="800000"/>
                </a:solidFill>
                <a:latin typeface="+mn-lt"/>
                <a:ea typeface="+mn-ea"/>
                <a:cs typeface="+mn-cs"/>
              </a:rPr>
              <a:t>препаратов</a:t>
            </a:r>
          </a:p>
        </p:txBody>
      </p:sp>
      <p:sp>
        <p:nvSpPr>
          <p:cNvPr id="3" name="Объект 2"/>
          <p:cNvSpPr>
            <a:spLocks noGrp="1"/>
          </p:cNvSpPr>
          <p:nvPr>
            <p:ph sz="half" idx="1"/>
          </p:nvPr>
        </p:nvSpPr>
        <p:spPr>
          <a:xfrm>
            <a:off x="457200" y="1600200"/>
            <a:ext cx="4330824" cy="4637112"/>
          </a:xfrm>
        </p:spPr>
        <p:txBody>
          <a:bodyPr>
            <a:normAutofit fontScale="55000" lnSpcReduction="20000"/>
          </a:bodyPr>
          <a:lstStyle/>
          <a:p>
            <a:pPr>
              <a:buClr>
                <a:srgbClr val="FFC000"/>
              </a:buClr>
            </a:pPr>
            <a:r>
              <a:rPr lang="ru-RU" b="1" dirty="0" err="1" smtClean="0">
                <a:solidFill>
                  <a:srgbClr val="800000"/>
                </a:solidFill>
              </a:rPr>
              <a:t>Роспотребнадзор</a:t>
            </a:r>
            <a:endParaRPr lang="ru-RU" b="1" dirty="0" smtClean="0">
              <a:solidFill>
                <a:srgbClr val="800000"/>
              </a:solidFill>
            </a:endParaRPr>
          </a:p>
          <a:p>
            <a:pPr>
              <a:buClr>
                <a:srgbClr val="FFC000"/>
              </a:buClr>
            </a:pPr>
            <a:r>
              <a:rPr lang="ru-RU" dirty="0" smtClean="0">
                <a:solidFill>
                  <a:srgbClr val="800000"/>
                </a:solidFill>
              </a:rPr>
              <a:t>ежегодно исследует </a:t>
            </a:r>
            <a:r>
              <a:rPr lang="ru-RU" dirty="0">
                <a:solidFill>
                  <a:srgbClr val="800000"/>
                </a:solidFill>
              </a:rPr>
              <a:t>около 20 тысяч проб пищевых продуктов на содержание антибиотиков. </a:t>
            </a:r>
            <a:endParaRPr lang="ru-RU" dirty="0" smtClean="0">
              <a:solidFill>
                <a:srgbClr val="800000"/>
              </a:solidFill>
            </a:endParaRPr>
          </a:p>
          <a:p>
            <a:pPr>
              <a:buClr>
                <a:srgbClr val="FFC000"/>
              </a:buClr>
            </a:pPr>
            <a:r>
              <a:rPr lang="ru-RU" dirty="0" smtClean="0">
                <a:solidFill>
                  <a:srgbClr val="800000"/>
                </a:solidFill>
              </a:rPr>
              <a:t>удельный </a:t>
            </a:r>
            <a:r>
              <a:rPr lang="ru-RU" dirty="0">
                <a:solidFill>
                  <a:srgbClr val="800000"/>
                </a:solidFill>
              </a:rPr>
              <a:t>вес выявления антибиотиков в пищевых продуктах находится на уровне 0,5%, из них наибольшие показатели отмечаются в молоке и молочных продуктах (до 1,1 %), наименьшие – в продуктах детского питания (менее 0,1%). </a:t>
            </a:r>
            <a:endParaRPr lang="ru-RU" dirty="0" smtClean="0">
              <a:solidFill>
                <a:srgbClr val="800000"/>
              </a:solidFill>
            </a:endParaRPr>
          </a:p>
          <a:p>
            <a:pPr>
              <a:buClr>
                <a:srgbClr val="FFC000"/>
              </a:buClr>
            </a:pPr>
            <a:r>
              <a:rPr lang="ru-RU" dirty="0" smtClean="0">
                <a:solidFill>
                  <a:srgbClr val="800000"/>
                </a:solidFill>
              </a:rPr>
              <a:t>За </a:t>
            </a:r>
            <a:r>
              <a:rPr lang="ru-RU" dirty="0">
                <a:solidFill>
                  <a:srgbClr val="800000"/>
                </a:solidFill>
              </a:rPr>
              <a:t>1 полугодие 2017 года Федеральной службой по надзору в сфере защиты прав потребителей и благополучия человека проведено около 16 тысяч проверок. </a:t>
            </a:r>
            <a:endParaRPr lang="ru-RU" dirty="0" smtClean="0">
              <a:solidFill>
                <a:srgbClr val="800000"/>
              </a:solidFill>
            </a:endParaRPr>
          </a:p>
          <a:p>
            <a:pPr>
              <a:buClr>
                <a:srgbClr val="FFC000"/>
              </a:buClr>
            </a:pPr>
            <a:r>
              <a:rPr lang="ru-RU" dirty="0" smtClean="0">
                <a:solidFill>
                  <a:srgbClr val="800000"/>
                </a:solidFill>
              </a:rPr>
              <a:t>Доля </a:t>
            </a:r>
            <a:r>
              <a:rPr lang="ru-RU" dirty="0">
                <a:solidFill>
                  <a:srgbClr val="800000"/>
                </a:solidFill>
              </a:rPr>
              <a:t>мясных продуктов, не соответствующих гигиеническим требованиям по содержанию антибиотиков, в последние 5 лет остается на стабильном уровне (0,2 </a:t>
            </a:r>
            <a:r>
              <a:rPr lang="ru-RU" dirty="0" smtClean="0">
                <a:solidFill>
                  <a:srgbClr val="800000"/>
                </a:solidFill>
              </a:rPr>
              <a:t>%). </a:t>
            </a:r>
          </a:p>
          <a:p>
            <a:pPr>
              <a:buClr>
                <a:srgbClr val="FFC000"/>
              </a:buClr>
            </a:pPr>
            <a:r>
              <a:rPr lang="ru-RU" b="1" dirty="0" err="1" smtClean="0">
                <a:solidFill>
                  <a:srgbClr val="800000"/>
                </a:solidFill>
              </a:rPr>
              <a:t>Россельхознадзор</a:t>
            </a:r>
            <a:r>
              <a:rPr lang="ru-RU" b="1" dirty="0" smtClean="0">
                <a:solidFill>
                  <a:srgbClr val="800000"/>
                </a:solidFill>
              </a:rPr>
              <a:t> </a:t>
            </a:r>
          </a:p>
          <a:p>
            <a:pPr>
              <a:buClr>
                <a:srgbClr val="FFC000"/>
              </a:buClr>
            </a:pPr>
            <a:r>
              <a:rPr lang="ru-RU" dirty="0" smtClean="0">
                <a:solidFill>
                  <a:srgbClr val="800000"/>
                </a:solidFill>
              </a:rPr>
              <a:t>содержание </a:t>
            </a:r>
            <a:r>
              <a:rPr lang="ru-RU" dirty="0">
                <a:solidFill>
                  <a:srgbClr val="800000"/>
                </a:solidFill>
              </a:rPr>
              <a:t>антибиотиков в продуктах животного происхождения выявляется повсеместно и постоянно.  </a:t>
            </a:r>
            <a:r>
              <a:rPr lang="ru-RU" dirty="0" smtClean="0">
                <a:solidFill>
                  <a:srgbClr val="800000"/>
                </a:solidFill>
              </a:rPr>
              <a:t> </a:t>
            </a:r>
            <a:endParaRPr lang="ru-RU" dirty="0">
              <a:solidFill>
                <a:srgbClr val="800000"/>
              </a:solidFill>
            </a:endParaRPr>
          </a:p>
        </p:txBody>
      </p:sp>
      <p:pic>
        <p:nvPicPr>
          <p:cNvPr id="4" name="Рисунок 3" descr="ZdorovieZhivotnyh_gerb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792088" cy="720080"/>
          </a:xfrm>
          <a:prstGeom prst="rect">
            <a:avLst/>
          </a:prstGeom>
          <a:noFill/>
          <a:ln w="9525">
            <a:noFill/>
            <a:miter lim="800000"/>
            <a:headEnd/>
            <a:tailEnd/>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628800"/>
            <a:ext cx="3361690" cy="2475230"/>
          </a:xfrm>
          <a:prstGeom prst="rect">
            <a:avLst/>
          </a:prstGeom>
          <a:noFill/>
          <a:ln w="9525">
            <a:solidFill>
              <a:srgbClr val="800000"/>
            </a:solidFill>
            <a:miter lim="800000"/>
            <a:headEnd/>
            <a:tailEnd/>
          </a:ln>
        </p:spPr>
      </p:pic>
    </p:spTree>
    <p:extLst>
      <p:ext uri="{BB962C8B-B14F-4D97-AF65-F5344CB8AC3E}">
        <p14:creationId xmlns:p14="http://schemas.microsoft.com/office/powerpoint/2010/main" val="4113330700"/>
      </p:ext>
    </p:extLst>
  </p:cSld>
  <p:clrMapOvr>
    <a:masterClrMapping/>
  </p:clrMapOvr>
</p:sld>
</file>

<file path=ppt/theme/theme1.xml><?xml version="1.0" encoding="utf-8"?>
<a:theme xmlns:a="http://schemas.openxmlformats.org/drawingml/2006/main" name="2_Тема Office">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2229</TotalTime>
  <Words>1652</Words>
  <Application>Microsoft Office PowerPoint</Application>
  <PresentationFormat>Экран (4:3)</PresentationFormat>
  <Paragraphs>346</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2_Тема Office</vt:lpstr>
      <vt:lpstr>Презентация PowerPoint</vt:lpstr>
      <vt:lpstr>Антибиотикорезистентность:  проблемы и решения</vt:lpstr>
      <vt:lpstr>Антибактериальная резистентность</vt:lpstr>
      <vt:lpstr>Антимикробные препараты для ветеринарного применения, зарегистрированные в РФ</vt:lpstr>
      <vt:lpstr>Как применяют антимикробные препараты на предприятиях? </vt:lpstr>
      <vt:lpstr> Снижение чувствительности микроорганизмов к препаратам, применяемым в птицеводстве  </vt:lpstr>
      <vt:lpstr>Максимально допустимые концентрации  некоторых АМП в мясе  (Технический регламент таможенного союза  "О безопасности мяса и мясной продукции" (ТР ТС-034-2013) </vt:lpstr>
      <vt:lpstr>ВЛИЯНИЕ АНТИБИОТИКОВ НА ЛЮДЕЙ</vt:lpstr>
      <vt:lpstr>Контроль за содержанием  остаточных количеств антимикробных препаратов</vt:lpstr>
      <vt:lpstr>Примечание:  * - нет официальных данных.                                                                                                                                По данным официального  сайта Россельхознадзора,                                                                                                                                                                                      http://www.fsvps.ru/fsvps/news/vet2013/1</vt:lpstr>
      <vt:lpstr>РОСКАЧЕСТВО</vt:lpstr>
      <vt:lpstr>Причины обнаружения  антимикробных препаратов в продукции </vt:lpstr>
      <vt:lpstr>Презентация PowerPoint</vt:lpstr>
      <vt:lpstr>Меры разных стран по сокращению количества применяемых антибиотиков</vt:lpstr>
      <vt:lpstr>Пути решения.  Мониторинг применения антимикробных препаратов  </vt:lpstr>
      <vt:lpstr>Стратегия предупреждения распространения антимикробной резистентности в Российской Федерации (утв. распоряжением Правительства РФ 25.09.2017 г. N 2045-р). Основные направления</vt:lpstr>
      <vt:lpstr>ГК ЗДОРОВЬЕ ЖИВОТНЫХ  реализует программу по рациональному применению антимикробных препаратов и решению проблемы антибиотикорезистентности в ветеринарии и сельском хозяйстве</vt:lpstr>
      <vt:lpstr>СИСТЕМА КОНТРОЛЯ АНТИМИКРОБНЫХ ПРЕПАРАТОВ                        В ВЕТЕРИНАРИИ И СЕЛЬСКОМ ХОЗЯЙСТВЕ. Цели СКАМП:</vt:lpstr>
      <vt:lpstr>Пути решения.  Контроль применения антимикробных препаратов  в условиях производства.</vt:lpstr>
      <vt:lpstr>СИСТЕМА КОНТРОЛЯ АНТИМИКРОБНЫХ ПРЕПАРАТОВ</vt:lpstr>
      <vt:lpstr>Для решения проблемы антибиотикорезистентности в ветеринарии и сельском хозяйстве НАМ НУЖНА ВАША ПОМОЩЬ</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205</cp:revision>
  <cp:lastPrinted>2017-12-20T03:55:15Z</cp:lastPrinted>
  <dcterms:created xsi:type="dcterms:W3CDTF">2017-11-05T07:48:34Z</dcterms:created>
  <dcterms:modified xsi:type="dcterms:W3CDTF">2017-12-20T20:45:01Z</dcterms:modified>
</cp:coreProperties>
</file>