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7" r:id="rId3"/>
    <p:sldId id="347" r:id="rId4"/>
    <p:sldId id="263" r:id="rId5"/>
    <p:sldId id="321" r:id="rId6"/>
    <p:sldId id="331" r:id="rId7"/>
    <p:sldId id="341" r:id="rId8"/>
    <p:sldId id="336" r:id="rId9"/>
    <p:sldId id="342" r:id="rId10"/>
    <p:sldId id="344" r:id="rId11"/>
    <p:sldId id="334" r:id="rId12"/>
    <p:sldId id="335" r:id="rId13"/>
    <p:sldId id="332" r:id="rId14"/>
    <p:sldId id="345" r:id="rId15"/>
    <p:sldId id="349" r:id="rId16"/>
    <p:sldId id="338" r:id="rId17"/>
    <p:sldId id="339" r:id="rId18"/>
    <p:sldId id="282" r:id="rId19"/>
    <p:sldId id="281" r:id="rId20"/>
    <p:sldId id="343" r:id="rId21"/>
    <p:sldId id="292" r:id="rId22"/>
    <p:sldId id="340" r:id="rId23"/>
    <p:sldId id="304" r:id="rId24"/>
    <p:sldId id="326" r:id="rId25"/>
    <p:sldId id="328" r:id="rId26"/>
    <p:sldId id="327" r:id="rId27"/>
    <p:sldId id="322" r:id="rId28"/>
    <p:sldId id="323" r:id="rId29"/>
    <p:sldId id="324" r:id="rId30"/>
    <p:sldId id="325" r:id="rId31"/>
    <p:sldId id="329" r:id="rId32"/>
    <p:sldId id="34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A8D"/>
    <a:srgbClr val="003374"/>
    <a:srgbClr val="FFFFFF"/>
    <a:srgbClr val="3A5896"/>
    <a:srgbClr val="385592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5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  <a:latin typeface="Constantia" panose="02030602050306030303" pitchFamily="18" charset="0"/>
              </a:rPr>
              <a:t>Стоимостный</a:t>
            </a:r>
            <a:r>
              <a:rPr lang="ru-RU" b="1" baseline="0" dirty="0">
                <a:solidFill>
                  <a:schemeClr val="tx1"/>
                </a:solidFill>
                <a:latin typeface="Constantia" panose="02030602050306030303" pitchFamily="18" charset="0"/>
              </a:rPr>
              <a:t> объем</a:t>
            </a:r>
            <a:endParaRPr lang="ru-RU" b="1" dirty="0">
              <a:solidFill>
                <a:schemeClr val="tx1"/>
              </a:solidFill>
              <a:latin typeface="Constantia" panose="02030602050306030303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воспроизведенный препарат </c:v>
                </c:pt>
                <c:pt idx="1">
                  <c:v>оригинальный препарат </c:v>
                </c:pt>
                <c:pt idx="2">
                  <c:v>воспроизведенный препарат </c:v>
                </c:pt>
                <c:pt idx="3">
                  <c:v>оригинальный препарат 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0.70099999999999996</c:v>
                </c:pt>
                <c:pt idx="1">
                  <c:v>0.29899999999999999</c:v>
                </c:pt>
                <c:pt idx="2">
                  <c:v>0.67800000000000005</c:v>
                </c:pt>
                <c:pt idx="3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A-490A-ACB7-847B4954E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125952"/>
        <c:axId val="783109728"/>
      </c:barChart>
      <c:catAx>
        <c:axId val="78312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ru-RU"/>
          </a:p>
        </c:txPr>
        <c:crossAx val="783109728"/>
        <c:crosses val="autoZero"/>
        <c:auto val="1"/>
        <c:lblAlgn val="ctr"/>
        <c:lblOffset val="100"/>
        <c:noMultiLvlLbl val="0"/>
      </c:catAx>
      <c:valAx>
        <c:axId val="783109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78312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  <a:latin typeface="Constantia" panose="02030602050306030303" pitchFamily="18" charset="0"/>
              </a:rPr>
              <a:t>Натуральный</a:t>
            </a:r>
            <a:r>
              <a:rPr lang="ru-RU" b="1" baseline="0" dirty="0">
                <a:solidFill>
                  <a:schemeClr val="tx1"/>
                </a:solidFill>
                <a:latin typeface="Constantia" panose="02030602050306030303" pitchFamily="18" charset="0"/>
              </a:rPr>
              <a:t> объем</a:t>
            </a:r>
            <a:endParaRPr lang="ru-RU" b="1" dirty="0">
              <a:solidFill>
                <a:schemeClr val="tx1"/>
              </a:solidFill>
              <a:latin typeface="Constantia" panose="02030602050306030303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880485501427897E-3"/>
                  <c:y val="-0.358637978951536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0BF-435D-83F8-F79246A1C79A}"/>
                </c:ext>
              </c:extLst>
            </c:dLbl>
            <c:dLbl>
              <c:idx val="1"/>
              <c:layout>
                <c:manualLayout>
                  <c:x val="1.8340210912425492E-3"/>
                  <c:y val="-0.100967499303068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BF-435D-83F8-F79246A1C79A}"/>
                </c:ext>
              </c:extLst>
            </c:dLbl>
            <c:dLbl>
              <c:idx val="2"/>
              <c:layout>
                <c:manualLayout>
                  <c:x val="5.7760971002855533E-3"/>
                  <c:y val="-0.360878509108432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0BF-435D-83F8-F79246A1C79A}"/>
                </c:ext>
              </c:extLst>
            </c:dLbl>
            <c:dLbl>
              <c:idx val="3"/>
              <c:layout>
                <c:manualLayout>
                  <c:x val="-2.8880485501428825E-3"/>
                  <c:y val="-9.57584245535319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0BF-435D-83F8-F79246A1C7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Лист1!$A$7:$A$10</c:f>
              <c:strCache>
                <c:ptCount val="4"/>
                <c:pt idx="0">
                  <c:v>воспроизведенный препарат </c:v>
                </c:pt>
                <c:pt idx="1">
                  <c:v>оригинальный препарат </c:v>
                </c:pt>
                <c:pt idx="2">
                  <c:v>воспроизведенный препарат </c:v>
                </c:pt>
                <c:pt idx="3">
                  <c:v>оригинальный препарат </c:v>
                </c:pt>
              </c:strCache>
            </c:strRef>
          </c:cat>
          <c:val>
            <c:numRef>
              <c:f>Лист1!$B$7:$B$10</c:f>
              <c:numCache>
                <c:formatCode>0.00%</c:formatCode>
                <c:ptCount val="4"/>
                <c:pt idx="0">
                  <c:v>0.874</c:v>
                </c:pt>
                <c:pt idx="1">
                  <c:v>0.126</c:v>
                </c:pt>
                <c:pt idx="2">
                  <c:v>0.86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BF-435D-83F8-F79246A1C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3108064"/>
        <c:axId val="783102240"/>
      </c:barChart>
      <c:catAx>
        <c:axId val="78310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ru-RU"/>
          </a:p>
        </c:txPr>
        <c:crossAx val="783102240"/>
        <c:crosses val="autoZero"/>
        <c:auto val="1"/>
        <c:lblAlgn val="ctr"/>
        <c:lblOffset val="100"/>
        <c:noMultiLvlLbl val="0"/>
      </c:catAx>
      <c:valAx>
        <c:axId val="783102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78310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9A101-5E80-4967-AE47-721611EF8C8B}" type="doc">
      <dgm:prSet loTypeId="urn:microsoft.com/office/officeart/2005/8/layout/vProcess5" loCatId="process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959D7545-0B67-4027-A090-157413ECA899}">
      <dgm:prSet phldrT="[Текст]" custT="1"/>
      <dgm:spPr/>
      <dgm:t>
        <a:bodyPr/>
        <a:lstStyle/>
        <a:p>
          <a:r>
            <a:rPr lang="ru-RU" sz="3200" b="1" i="0" dirty="0" smtClean="0">
              <a:effectLst/>
              <a:latin typeface="Constantia" panose="02030602050306030303" pitchFamily="18" charset="0"/>
            </a:rPr>
            <a:t>Доклиническая стадия</a:t>
          </a:r>
          <a:endParaRPr lang="ru-RU" sz="3200" b="1" i="0" dirty="0">
            <a:effectLst/>
            <a:latin typeface="Constantia" panose="02030602050306030303" pitchFamily="18" charset="0"/>
          </a:endParaRPr>
        </a:p>
      </dgm:t>
    </dgm:pt>
    <dgm:pt modelId="{5854D531-7BDF-47D9-AAB7-993AF037425C}" type="parTrans" cxnId="{3C28B576-0DA6-451B-B83E-F54436BA4FE7}">
      <dgm:prSet/>
      <dgm:spPr/>
      <dgm:t>
        <a:bodyPr/>
        <a:lstStyle/>
        <a:p>
          <a:endParaRPr lang="ru-RU"/>
        </a:p>
      </dgm:t>
    </dgm:pt>
    <dgm:pt modelId="{AE91F613-E985-448C-B58C-57FBB9E7BD8C}" type="sibTrans" cxnId="{3C28B576-0DA6-451B-B83E-F54436BA4FE7}">
      <dgm:prSet/>
      <dgm:spPr/>
      <dgm:t>
        <a:bodyPr/>
        <a:lstStyle/>
        <a:p>
          <a:endParaRPr lang="ru-RU"/>
        </a:p>
      </dgm:t>
    </dgm:pt>
    <dgm:pt modelId="{D6D8EB14-F0DA-4D7D-A0B6-1EE9A23FA4C5}">
      <dgm:prSet phldrT="[Текст]" custT="1"/>
      <dgm:spPr/>
      <dgm:t>
        <a:bodyPr/>
        <a:lstStyle/>
        <a:p>
          <a:r>
            <a:rPr lang="ru-RU" sz="2800" b="1" i="0" dirty="0" smtClean="0">
              <a:effectLst/>
              <a:latin typeface="Constantia" panose="02030602050306030303" pitchFamily="18" charset="0"/>
            </a:rPr>
            <a:t>Разработка</a:t>
          </a:r>
          <a:endParaRPr lang="ru-RU" sz="3200" b="1" i="0" dirty="0">
            <a:effectLst/>
            <a:latin typeface="Constantia" panose="02030602050306030303" pitchFamily="18" charset="0"/>
          </a:endParaRPr>
        </a:p>
      </dgm:t>
    </dgm:pt>
    <dgm:pt modelId="{FC9A41B2-4855-4E2E-A61E-7C978B7BAE0C}" type="parTrans" cxnId="{5E748224-A6B2-455C-BD3D-229B93307435}">
      <dgm:prSet/>
      <dgm:spPr/>
      <dgm:t>
        <a:bodyPr/>
        <a:lstStyle/>
        <a:p>
          <a:endParaRPr lang="ru-RU"/>
        </a:p>
      </dgm:t>
    </dgm:pt>
    <dgm:pt modelId="{B2274A19-51EA-4F33-996B-0AB7F670A634}" type="sibTrans" cxnId="{5E748224-A6B2-455C-BD3D-229B93307435}">
      <dgm:prSet/>
      <dgm:spPr/>
      <dgm:t>
        <a:bodyPr/>
        <a:lstStyle/>
        <a:p>
          <a:endParaRPr lang="ru-RU"/>
        </a:p>
      </dgm:t>
    </dgm:pt>
    <dgm:pt modelId="{EA16EF48-1BCE-4E5C-BA20-C9D35D828165}">
      <dgm:prSet phldrT="[Текст]" custT="1"/>
      <dgm:spPr/>
      <dgm:t>
        <a:bodyPr/>
        <a:lstStyle/>
        <a:p>
          <a:r>
            <a:rPr lang="ru-RU" sz="3200" b="1" dirty="0" smtClean="0">
              <a:latin typeface="Constantia" panose="02030602050306030303" pitchFamily="18" charset="0"/>
            </a:rPr>
            <a:t>Клиническая стадия</a:t>
          </a:r>
          <a:endParaRPr lang="ru-RU" sz="3200" b="1" dirty="0">
            <a:latin typeface="Constantia" panose="02030602050306030303" pitchFamily="18" charset="0"/>
          </a:endParaRPr>
        </a:p>
      </dgm:t>
    </dgm:pt>
    <dgm:pt modelId="{C0BC5BC4-AE21-456D-BE19-F8EEF6CA8F00}" type="parTrans" cxnId="{CC245CC5-BBCD-45D0-AEA9-14633E7C0E31}">
      <dgm:prSet/>
      <dgm:spPr/>
      <dgm:t>
        <a:bodyPr/>
        <a:lstStyle/>
        <a:p>
          <a:endParaRPr lang="ru-RU"/>
        </a:p>
      </dgm:t>
    </dgm:pt>
    <dgm:pt modelId="{04B17E57-E4E0-46E4-B601-9FDCE9D6D18F}" type="sibTrans" cxnId="{CC245CC5-BBCD-45D0-AEA9-14633E7C0E31}">
      <dgm:prSet/>
      <dgm:spPr/>
      <dgm:t>
        <a:bodyPr/>
        <a:lstStyle/>
        <a:p>
          <a:endParaRPr lang="ru-RU"/>
        </a:p>
      </dgm:t>
    </dgm:pt>
    <dgm:pt modelId="{3203F9F2-002E-4A19-A99F-5EFBAEFC759F}">
      <dgm:prSet phldrT="[Текст]" custT="1"/>
      <dgm:spPr/>
      <dgm:t>
        <a:bodyPr/>
        <a:lstStyle/>
        <a:p>
          <a:r>
            <a:rPr lang="ru-RU" sz="2400" b="1" dirty="0" smtClean="0">
              <a:latin typeface="Constantia" panose="02030602050306030303" pitchFamily="18" charset="0"/>
            </a:rPr>
            <a:t>Фаза </a:t>
          </a:r>
          <a:r>
            <a:rPr lang="en-US" sz="2400" b="1" dirty="0" smtClean="0">
              <a:latin typeface="Constantia" panose="02030602050306030303" pitchFamily="18" charset="0"/>
            </a:rPr>
            <a:t>I</a:t>
          </a:r>
          <a:endParaRPr lang="ru-RU" sz="2400" b="1" dirty="0">
            <a:latin typeface="Constantia" panose="02030602050306030303" pitchFamily="18" charset="0"/>
          </a:endParaRPr>
        </a:p>
      </dgm:t>
    </dgm:pt>
    <dgm:pt modelId="{B9917457-D40E-4479-A65A-E16CC09C340D}" type="parTrans" cxnId="{90C8DFF7-2FFF-4CD7-B3E9-3607B5C7F5FA}">
      <dgm:prSet/>
      <dgm:spPr/>
      <dgm:t>
        <a:bodyPr/>
        <a:lstStyle/>
        <a:p>
          <a:endParaRPr lang="ru-RU"/>
        </a:p>
      </dgm:t>
    </dgm:pt>
    <dgm:pt modelId="{8014B368-A61D-475F-A021-11803F1D879F}" type="sibTrans" cxnId="{90C8DFF7-2FFF-4CD7-B3E9-3607B5C7F5FA}">
      <dgm:prSet/>
      <dgm:spPr/>
      <dgm:t>
        <a:bodyPr/>
        <a:lstStyle/>
        <a:p>
          <a:endParaRPr lang="ru-RU"/>
        </a:p>
      </dgm:t>
    </dgm:pt>
    <dgm:pt modelId="{7B70DB17-FDB1-4441-B085-793259A9A31F}">
      <dgm:prSet phldrT="[Текст]" custT="1"/>
      <dgm:spPr/>
      <dgm:t>
        <a:bodyPr/>
        <a:lstStyle/>
        <a:p>
          <a:r>
            <a:rPr lang="ru-RU" sz="2800" b="1" dirty="0" smtClean="0">
              <a:latin typeface="Constantia" panose="02030602050306030303" pitchFamily="18" charset="0"/>
            </a:rPr>
            <a:t>Маркетинг и продажи</a:t>
          </a:r>
          <a:endParaRPr lang="ru-RU" sz="2800" b="1" dirty="0">
            <a:latin typeface="Constantia" panose="02030602050306030303" pitchFamily="18" charset="0"/>
          </a:endParaRPr>
        </a:p>
      </dgm:t>
    </dgm:pt>
    <dgm:pt modelId="{3CA7253F-4ACC-4ECF-9040-ABF760226FB6}" type="parTrans" cxnId="{D29F1D95-BED1-4406-906C-BD7BC056E0AE}">
      <dgm:prSet/>
      <dgm:spPr/>
      <dgm:t>
        <a:bodyPr/>
        <a:lstStyle/>
        <a:p>
          <a:endParaRPr lang="ru-RU"/>
        </a:p>
      </dgm:t>
    </dgm:pt>
    <dgm:pt modelId="{4C5F6D08-B981-4354-AED9-EACD1EC92621}" type="sibTrans" cxnId="{D29F1D95-BED1-4406-906C-BD7BC056E0AE}">
      <dgm:prSet/>
      <dgm:spPr/>
      <dgm:t>
        <a:bodyPr/>
        <a:lstStyle/>
        <a:p>
          <a:endParaRPr lang="ru-RU"/>
        </a:p>
      </dgm:t>
    </dgm:pt>
    <dgm:pt modelId="{A7B13B85-3D6A-4BA8-938E-5B3780F5907C}">
      <dgm:prSet phldrT="[Текст]" custT="1"/>
      <dgm:spPr/>
      <dgm:t>
        <a:bodyPr/>
        <a:lstStyle/>
        <a:p>
          <a:r>
            <a:rPr lang="ru-RU" sz="2000" b="1" dirty="0" smtClean="0">
              <a:latin typeface="Constantia" panose="02030602050306030303" pitchFamily="18" charset="0"/>
            </a:rPr>
            <a:t>Фаза </a:t>
          </a:r>
          <a:r>
            <a:rPr lang="en-US" sz="2000" b="1" dirty="0" smtClean="0">
              <a:latin typeface="Constantia" panose="02030602050306030303" pitchFamily="18" charset="0"/>
            </a:rPr>
            <a:t>III b</a:t>
          </a:r>
          <a:endParaRPr lang="ru-RU" sz="2000" b="1" dirty="0">
            <a:latin typeface="Constantia" panose="02030602050306030303" pitchFamily="18" charset="0"/>
          </a:endParaRPr>
        </a:p>
      </dgm:t>
    </dgm:pt>
    <dgm:pt modelId="{82BD52FD-08F4-4F0D-BC23-792313FC7017}" type="parTrans" cxnId="{EBDE4EE6-4722-4176-9F24-8E46B737559D}">
      <dgm:prSet/>
      <dgm:spPr/>
      <dgm:t>
        <a:bodyPr/>
        <a:lstStyle/>
        <a:p>
          <a:endParaRPr lang="ru-RU"/>
        </a:p>
      </dgm:t>
    </dgm:pt>
    <dgm:pt modelId="{0664D161-3279-415D-A89A-A78B1C373567}" type="sibTrans" cxnId="{EBDE4EE6-4722-4176-9F24-8E46B737559D}">
      <dgm:prSet/>
      <dgm:spPr/>
      <dgm:t>
        <a:bodyPr/>
        <a:lstStyle/>
        <a:p>
          <a:endParaRPr lang="ru-RU"/>
        </a:p>
      </dgm:t>
    </dgm:pt>
    <dgm:pt modelId="{B7BDEE71-C44B-4964-91A4-0F5020692772}">
      <dgm:prSet custT="1"/>
      <dgm:spPr/>
      <dgm:t>
        <a:bodyPr/>
        <a:lstStyle/>
        <a:p>
          <a:r>
            <a:rPr lang="ru-RU" sz="2400" b="1" dirty="0" smtClean="0">
              <a:latin typeface="Constantia" panose="02030602050306030303" pitchFamily="18" charset="0"/>
            </a:rPr>
            <a:t>Фаза </a:t>
          </a:r>
          <a:r>
            <a:rPr lang="en-US" sz="2400" b="1" dirty="0" smtClean="0">
              <a:latin typeface="Constantia" panose="02030602050306030303" pitchFamily="18" charset="0"/>
            </a:rPr>
            <a:t>II</a:t>
          </a:r>
          <a:endParaRPr lang="en-US" sz="2400" b="1" dirty="0">
            <a:latin typeface="Constantia" panose="02030602050306030303" pitchFamily="18" charset="0"/>
          </a:endParaRPr>
        </a:p>
      </dgm:t>
    </dgm:pt>
    <dgm:pt modelId="{DCF01D4B-E993-48BC-B02A-E0E960DCB68D}" type="parTrans" cxnId="{CDD0ABFF-53C3-42E3-B9DB-524E6CF14781}">
      <dgm:prSet/>
      <dgm:spPr/>
      <dgm:t>
        <a:bodyPr/>
        <a:lstStyle/>
        <a:p>
          <a:endParaRPr lang="ru-RU"/>
        </a:p>
      </dgm:t>
    </dgm:pt>
    <dgm:pt modelId="{1F801E1C-44AF-4418-8662-B80E6C10700F}" type="sibTrans" cxnId="{CDD0ABFF-53C3-42E3-B9DB-524E6CF14781}">
      <dgm:prSet/>
      <dgm:spPr/>
      <dgm:t>
        <a:bodyPr/>
        <a:lstStyle/>
        <a:p>
          <a:endParaRPr lang="ru-RU"/>
        </a:p>
      </dgm:t>
    </dgm:pt>
    <dgm:pt modelId="{99FB0208-B4B4-4915-B16F-F44E766AAC51}">
      <dgm:prSet custT="1"/>
      <dgm:spPr/>
      <dgm:t>
        <a:bodyPr/>
        <a:lstStyle/>
        <a:p>
          <a:r>
            <a:rPr lang="ru-RU" sz="2400" b="1" dirty="0" smtClean="0">
              <a:latin typeface="Constantia" panose="02030602050306030303" pitchFamily="18" charset="0"/>
            </a:rPr>
            <a:t>Фаза </a:t>
          </a:r>
          <a:r>
            <a:rPr lang="en-US" sz="2400" b="1" dirty="0" smtClean="0">
              <a:latin typeface="Constantia" panose="02030602050306030303" pitchFamily="18" charset="0"/>
            </a:rPr>
            <a:t>III a</a:t>
          </a:r>
          <a:endParaRPr lang="ru-RU" sz="2400" b="1" dirty="0">
            <a:latin typeface="Constantia" panose="02030602050306030303" pitchFamily="18" charset="0"/>
          </a:endParaRPr>
        </a:p>
      </dgm:t>
    </dgm:pt>
    <dgm:pt modelId="{78EDDB02-1B02-45C6-A156-4DC7FB955E65}" type="parTrans" cxnId="{F8A4F42E-199E-440D-98BA-73810EADA99C}">
      <dgm:prSet/>
      <dgm:spPr/>
      <dgm:t>
        <a:bodyPr/>
        <a:lstStyle/>
        <a:p>
          <a:endParaRPr lang="ru-RU"/>
        </a:p>
      </dgm:t>
    </dgm:pt>
    <dgm:pt modelId="{76F92926-0F90-431C-8AA4-77531A7015C3}" type="sibTrans" cxnId="{F8A4F42E-199E-440D-98BA-73810EADA99C}">
      <dgm:prSet/>
      <dgm:spPr/>
      <dgm:t>
        <a:bodyPr/>
        <a:lstStyle/>
        <a:p>
          <a:endParaRPr lang="ru-RU"/>
        </a:p>
      </dgm:t>
    </dgm:pt>
    <dgm:pt modelId="{72818DC4-3193-42CC-ADB9-4146A6FF8507}">
      <dgm:prSet custT="1"/>
      <dgm:spPr/>
      <dgm:t>
        <a:bodyPr/>
        <a:lstStyle/>
        <a:p>
          <a:r>
            <a:rPr lang="ru-RU" sz="2000" b="1" dirty="0" smtClean="0">
              <a:latin typeface="Constantia" panose="02030602050306030303" pitchFamily="18" charset="0"/>
            </a:rPr>
            <a:t>Фаза </a:t>
          </a:r>
          <a:r>
            <a:rPr lang="en-US" sz="2000" b="1" dirty="0" smtClean="0">
              <a:latin typeface="Constantia" panose="02030602050306030303" pitchFamily="18" charset="0"/>
            </a:rPr>
            <a:t>IV</a:t>
          </a:r>
          <a:endParaRPr lang="ru-RU" sz="2000" b="1" dirty="0">
            <a:latin typeface="Constantia" panose="02030602050306030303" pitchFamily="18" charset="0"/>
          </a:endParaRPr>
        </a:p>
      </dgm:t>
    </dgm:pt>
    <dgm:pt modelId="{87F9E7C0-BB01-4756-9214-6766C41A79A8}" type="parTrans" cxnId="{4EF7219C-4947-4627-8663-72DE1D8318C6}">
      <dgm:prSet/>
      <dgm:spPr/>
      <dgm:t>
        <a:bodyPr/>
        <a:lstStyle/>
        <a:p>
          <a:endParaRPr lang="ru-RU"/>
        </a:p>
      </dgm:t>
    </dgm:pt>
    <dgm:pt modelId="{9E652359-186C-43DA-832A-018472C2732C}" type="sibTrans" cxnId="{4EF7219C-4947-4627-8663-72DE1D8318C6}">
      <dgm:prSet/>
      <dgm:spPr/>
      <dgm:t>
        <a:bodyPr/>
        <a:lstStyle/>
        <a:p>
          <a:endParaRPr lang="ru-RU"/>
        </a:p>
      </dgm:t>
    </dgm:pt>
    <dgm:pt modelId="{7BF7C587-72C0-48C6-85F6-F2164452F1A4}">
      <dgm:prSet custT="1"/>
      <dgm:spPr/>
      <dgm:t>
        <a:bodyPr/>
        <a:lstStyle/>
        <a:p>
          <a:r>
            <a:rPr lang="ru-RU" sz="2000" b="1" dirty="0" err="1" smtClean="0">
              <a:latin typeface="Constantia" panose="02030602050306030303" pitchFamily="18" charset="0"/>
            </a:rPr>
            <a:t>Постмаркетинговые</a:t>
          </a:r>
          <a:r>
            <a:rPr lang="ru-RU" sz="2000" b="1" dirty="0" smtClean="0">
              <a:latin typeface="Constantia" panose="02030602050306030303" pitchFamily="18" charset="0"/>
            </a:rPr>
            <a:t> исследования</a:t>
          </a:r>
          <a:endParaRPr lang="ru-RU" sz="2000" b="1" dirty="0">
            <a:latin typeface="Constantia" panose="02030602050306030303" pitchFamily="18" charset="0"/>
          </a:endParaRPr>
        </a:p>
      </dgm:t>
    </dgm:pt>
    <dgm:pt modelId="{68997C47-0473-4F33-9504-308390570647}" type="parTrans" cxnId="{D6EC8411-CF9F-4613-B760-A781C50FCC0D}">
      <dgm:prSet/>
      <dgm:spPr/>
      <dgm:t>
        <a:bodyPr/>
        <a:lstStyle/>
        <a:p>
          <a:endParaRPr lang="ru-RU"/>
        </a:p>
      </dgm:t>
    </dgm:pt>
    <dgm:pt modelId="{F8F53A45-CAD7-4BB1-B876-36CD778CA255}" type="sibTrans" cxnId="{D6EC8411-CF9F-4613-B760-A781C50FCC0D}">
      <dgm:prSet/>
      <dgm:spPr/>
      <dgm:t>
        <a:bodyPr/>
        <a:lstStyle/>
        <a:p>
          <a:endParaRPr lang="ru-RU"/>
        </a:p>
      </dgm:t>
    </dgm:pt>
    <dgm:pt modelId="{14C1280E-7DCD-4C12-A6B7-77CE12FABDAD}" type="pres">
      <dgm:prSet presAssocID="{2179A101-5E80-4967-AE47-721611EF8C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EDE658-E32E-4D1E-A8F4-15508003013E}" type="pres">
      <dgm:prSet presAssocID="{2179A101-5E80-4967-AE47-721611EF8C8B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B26E5AC3-C939-4720-BC0F-F67F185B509C}" type="pres">
      <dgm:prSet presAssocID="{2179A101-5E80-4967-AE47-721611EF8C8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89DA4-3404-45CE-AE62-A47EA9921414}" type="pres">
      <dgm:prSet presAssocID="{2179A101-5E80-4967-AE47-721611EF8C8B}" presName="ThreeNodes_2" presStyleLbl="node1" presStyleIdx="1" presStyleCnt="3" custScaleX="113468" custScaleY="117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540B8-957C-4A08-804E-DFC4E4B7DFF9}" type="pres">
      <dgm:prSet presAssocID="{2179A101-5E80-4967-AE47-721611EF8C8B}" presName="ThreeNodes_3" presStyleLbl="node1" presStyleIdx="2" presStyleCnt="3" custLinFactNeighborX="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5C9F1-9E2F-4FE4-8A1F-E3D502182449}" type="pres">
      <dgm:prSet presAssocID="{2179A101-5E80-4967-AE47-721611EF8C8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9EAF8-224E-494A-818D-0BB51723D019}" type="pres">
      <dgm:prSet presAssocID="{2179A101-5E80-4967-AE47-721611EF8C8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A3123-5B47-4C66-9E84-17C1E4270E98}" type="pres">
      <dgm:prSet presAssocID="{2179A101-5E80-4967-AE47-721611EF8C8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1DD9D-4A43-4BB5-8B47-FACC561F6CEF}" type="pres">
      <dgm:prSet presAssocID="{2179A101-5E80-4967-AE47-721611EF8C8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1AEC8-88F8-4DC4-83B5-86B781792067}" type="pres">
      <dgm:prSet presAssocID="{2179A101-5E80-4967-AE47-721611EF8C8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416B52-85AD-498E-A65B-A3A620836A07}" type="presOf" srcId="{EA16EF48-1BCE-4E5C-BA20-C9D35D828165}" destId="{12F1DD9D-4A43-4BB5-8B47-FACC561F6CEF}" srcOrd="1" destOrd="0" presId="urn:microsoft.com/office/officeart/2005/8/layout/vProcess5"/>
    <dgm:cxn modelId="{A25E49A3-16DD-4B4B-98C8-ED82F947144F}" type="presOf" srcId="{AE91F613-E985-448C-B58C-57FBB9E7BD8C}" destId="{BA45C9F1-9E2F-4FE4-8A1F-E3D502182449}" srcOrd="0" destOrd="0" presId="urn:microsoft.com/office/officeart/2005/8/layout/vProcess5"/>
    <dgm:cxn modelId="{74A80738-E034-4C4E-9F77-A144832F0C9A}" type="presOf" srcId="{A7B13B85-3D6A-4BA8-938E-5B3780F5907C}" destId="{1481AEC8-88F8-4DC4-83B5-86B781792067}" srcOrd="1" destOrd="1" presId="urn:microsoft.com/office/officeart/2005/8/layout/vProcess5"/>
    <dgm:cxn modelId="{6478680D-1D76-4DC1-B43F-06B776BB47D1}" type="presOf" srcId="{7B70DB17-FDB1-4441-B085-793259A9A31F}" destId="{1481AEC8-88F8-4DC4-83B5-86B781792067}" srcOrd="1" destOrd="0" presId="urn:microsoft.com/office/officeart/2005/8/layout/vProcess5"/>
    <dgm:cxn modelId="{0430D663-515D-4220-B553-8315E242D9F1}" type="presOf" srcId="{959D7545-0B67-4027-A090-157413ECA899}" destId="{F5CA3123-5B47-4C66-9E84-17C1E4270E98}" srcOrd="1" destOrd="0" presId="urn:microsoft.com/office/officeart/2005/8/layout/vProcess5"/>
    <dgm:cxn modelId="{5E748224-A6B2-455C-BD3D-229B93307435}" srcId="{959D7545-0B67-4027-A090-157413ECA899}" destId="{D6D8EB14-F0DA-4D7D-A0B6-1EE9A23FA4C5}" srcOrd="0" destOrd="0" parTransId="{FC9A41B2-4855-4E2E-A61E-7C978B7BAE0C}" sibTransId="{B2274A19-51EA-4F33-996B-0AB7F670A634}"/>
    <dgm:cxn modelId="{4400689D-F0EF-48E6-AED2-93ECBC8CEAEA}" type="presOf" srcId="{3203F9F2-002E-4A19-A99F-5EFBAEFC759F}" destId="{12F1DD9D-4A43-4BB5-8B47-FACC561F6CEF}" srcOrd="1" destOrd="1" presId="urn:microsoft.com/office/officeart/2005/8/layout/vProcess5"/>
    <dgm:cxn modelId="{90C8DFF7-2FFF-4CD7-B3E9-3607B5C7F5FA}" srcId="{EA16EF48-1BCE-4E5C-BA20-C9D35D828165}" destId="{3203F9F2-002E-4A19-A99F-5EFBAEFC759F}" srcOrd="0" destOrd="0" parTransId="{B9917457-D40E-4479-A65A-E16CC09C340D}" sibTransId="{8014B368-A61D-475F-A021-11803F1D879F}"/>
    <dgm:cxn modelId="{CDD0ABFF-53C3-42E3-B9DB-524E6CF14781}" srcId="{EA16EF48-1BCE-4E5C-BA20-C9D35D828165}" destId="{B7BDEE71-C44B-4964-91A4-0F5020692772}" srcOrd="1" destOrd="0" parTransId="{DCF01D4B-E993-48BC-B02A-E0E960DCB68D}" sibTransId="{1F801E1C-44AF-4418-8662-B80E6C10700F}"/>
    <dgm:cxn modelId="{1B4586D8-D026-4964-8674-58D7CAFE6890}" type="presOf" srcId="{A7B13B85-3D6A-4BA8-938E-5B3780F5907C}" destId="{4E6540B8-957C-4A08-804E-DFC4E4B7DFF9}" srcOrd="0" destOrd="1" presId="urn:microsoft.com/office/officeart/2005/8/layout/vProcess5"/>
    <dgm:cxn modelId="{4FF29A6F-DF53-469B-A727-9B42E898011B}" type="presOf" srcId="{99FB0208-B4B4-4915-B16F-F44E766AAC51}" destId="{39189DA4-3404-45CE-AE62-A47EA9921414}" srcOrd="0" destOrd="3" presId="urn:microsoft.com/office/officeart/2005/8/layout/vProcess5"/>
    <dgm:cxn modelId="{29B9D4EF-DE96-4EC3-BCEF-00487617BB17}" type="presOf" srcId="{04B17E57-E4E0-46E4-B601-9FDCE9D6D18F}" destId="{3739EAF8-224E-494A-818D-0BB51723D019}" srcOrd="0" destOrd="0" presId="urn:microsoft.com/office/officeart/2005/8/layout/vProcess5"/>
    <dgm:cxn modelId="{6933E41D-2218-4549-9E1F-90610A9C4CD1}" type="presOf" srcId="{7B70DB17-FDB1-4441-B085-793259A9A31F}" destId="{4E6540B8-957C-4A08-804E-DFC4E4B7DFF9}" srcOrd="0" destOrd="0" presId="urn:microsoft.com/office/officeart/2005/8/layout/vProcess5"/>
    <dgm:cxn modelId="{8A2A1DEB-4894-437E-9BBC-D562CC7E73D9}" type="presOf" srcId="{959D7545-0B67-4027-A090-157413ECA899}" destId="{B26E5AC3-C939-4720-BC0F-F67F185B509C}" srcOrd="0" destOrd="0" presId="urn:microsoft.com/office/officeart/2005/8/layout/vProcess5"/>
    <dgm:cxn modelId="{7DFC8A71-6566-408A-8F50-BC72AF027009}" type="presOf" srcId="{B7BDEE71-C44B-4964-91A4-0F5020692772}" destId="{12F1DD9D-4A43-4BB5-8B47-FACC561F6CEF}" srcOrd="1" destOrd="2" presId="urn:microsoft.com/office/officeart/2005/8/layout/vProcess5"/>
    <dgm:cxn modelId="{D6EC8411-CF9F-4613-B760-A781C50FCC0D}" srcId="{7B70DB17-FDB1-4441-B085-793259A9A31F}" destId="{7BF7C587-72C0-48C6-85F6-F2164452F1A4}" srcOrd="2" destOrd="0" parTransId="{68997C47-0473-4F33-9504-308390570647}" sibTransId="{F8F53A45-CAD7-4BB1-B876-36CD778CA255}"/>
    <dgm:cxn modelId="{62C8AC84-7723-4ED9-BCD0-B6B6B4FE5754}" type="presOf" srcId="{72818DC4-3193-42CC-ADB9-4146A6FF8507}" destId="{4E6540B8-957C-4A08-804E-DFC4E4B7DFF9}" srcOrd="0" destOrd="2" presId="urn:microsoft.com/office/officeart/2005/8/layout/vProcess5"/>
    <dgm:cxn modelId="{C43A1F01-0A04-49C6-9085-0856F69EEDF9}" type="presOf" srcId="{D6D8EB14-F0DA-4D7D-A0B6-1EE9A23FA4C5}" destId="{F5CA3123-5B47-4C66-9E84-17C1E4270E98}" srcOrd="1" destOrd="1" presId="urn:microsoft.com/office/officeart/2005/8/layout/vProcess5"/>
    <dgm:cxn modelId="{4EF7219C-4947-4627-8663-72DE1D8318C6}" srcId="{7B70DB17-FDB1-4441-B085-793259A9A31F}" destId="{72818DC4-3193-42CC-ADB9-4146A6FF8507}" srcOrd="1" destOrd="0" parTransId="{87F9E7C0-BB01-4756-9214-6766C41A79A8}" sibTransId="{9E652359-186C-43DA-832A-018472C2732C}"/>
    <dgm:cxn modelId="{EBDE4EE6-4722-4176-9F24-8E46B737559D}" srcId="{7B70DB17-FDB1-4441-B085-793259A9A31F}" destId="{A7B13B85-3D6A-4BA8-938E-5B3780F5907C}" srcOrd="0" destOrd="0" parTransId="{82BD52FD-08F4-4F0D-BC23-792313FC7017}" sibTransId="{0664D161-3279-415D-A89A-A78B1C373567}"/>
    <dgm:cxn modelId="{FB2820B2-7D16-40B8-807F-D7BE11B6805B}" type="presOf" srcId="{3203F9F2-002E-4A19-A99F-5EFBAEFC759F}" destId="{39189DA4-3404-45CE-AE62-A47EA9921414}" srcOrd="0" destOrd="1" presId="urn:microsoft.com/office/officeart/2005/8/layout/vProcess5"/>
    <dgm:cxn modelId="{CC245CC5-BBCD-45D0-AEA9-14633E7C0E31}" srcId="{2179A101-5E80-4967-AE47-721611EF8C8B}" destId="{EA16EF48-1BCE-4E5C-BA20-C9D35D828165}" srcOrd="1" destOrd="0" parTransId="{C0BC5BC4-AE21-456D-BE19-F8EEF6CA8F00}" sibTransId="{04B17E57-E4E0-46E4-B601-9FDCE9D6D18F}"/>
    <dgm:cxn modelId="{2842C7E6-B321-4C22-856E-37AF4CA78A42}" type="presOf" srcId="{EA16EF48-1BCE-4E5C-BA20-C9D35D828165}" destId="{39189DA4-3404-45CE-AE62-A47EA9921414}" srcOrd="0" destOrd="0" presId="urn:microsoft.com/office/officeart/2005/8/layout/vProcess5"/>
    <dgm:cxn modelId="{37EE4F6F-11DD-4E8F-8D63-7E262EB4AED3}" type="presOf" srcId="{99FB0208-B4B4-4915-B16F-F44E766AAC51}" destId="{12F1DD9D-4A43-4BB5-8B47-FACC561F6CEF}" srcOrd="1" destOrd="3" presId="urn:microsoft.com/office/officeart/2005/8/layout/vProcess5"/>
    <dgm:cxn modelId="{D29F1D95-BED1-4406-906C-BD7BC056E0AE}" srcId="{2179A101-5E80-4967-AE47-721611EF8C8B}" destId="{7B70DB17-FDB1-4441-B085-793259A9A31F}" srcOrd="2" destOrd="0" parTransId="{3CA7253F-4ACC-4ECF-9040-ABF760226FB6}" sibTransId="{4C5F6D08-B981-4354-AED9-EACD1EC92621}"/>
    <dgm:cxn modelId="{F8A4F42E-199E-440D-98BA-73810EADA99C}" srcId="{EA16EF48-1BCE-4E5C-BA20-C9D35D828165}" destId="{99FB0208-B4B4-4915-B16F-F44E766AAC51}" srcOrd="2" destOrd="0" parTransId="{78EDDB02-1B02-45C6-A156-4DC7FB955E65}" sibTransId="{76F92926-0F90-431C-8AA4-77531A7015C3}"/>
    <dgm:cxn modelId="{3C28B576-0DA6-451B-B83E-F54436BA4FE7}" srcId="{2179A101-5E80-4967-AE47-721611EF8C8B}" destId="{959D7545-0B67-4027-A090-157413ECA899}" srcOrd="0" destOrd="0" parTransId="{5854D531-7BDF-47D9-AAB7-993AF037425C}" sibTransId="{AE91F613-E985-448C-B58C-57FBB9E7BD8C}"/>
    <dgm:cxn modelId="{F3894A23-377D-4DD2-99D3-705160C751AA}" type="presOf" srcId="{7BF7C587-72C0-48C6-85F6-F2164452F1A4}" destId="{4E6540B8-957C-4A08-804E-DFC4E4B7DFF9}" srcOrd="0" destOrd="3" presId="urn:microsoft.com/office/officeart/2005/8/layout/vProcess5"/>
    <dgm:cxn modelId="{16B5A11C-2588-4F71-9993-45D194CC2A6D}" type="presOf" srcId="{B7BDEE71-C44B-4964-91A4-0F5020692772}" destId="{39189DA4-3404-45CE-AE62-A47EA9921414}" srcOrd="0" destOrd="2" presId="urn:microsoft.com/office/officeart/2005/8/layout/vProcess5"/>
    <dgm:cxn modelId="{4820BF35-64FD-46E1-B5D7-CB5CAF20F1D3}" type="presOf" srcId="{D6D8EB14-F0DA-4D7D-A0B6-1EE9A23FA4C5}" destId="{B26E5AC3-C939-4720-BC0F-F67F185B509C}" srcOrd="0" destOrd="1" presId="urn:microsoft.com/office/officeart/2005/8/layout/vProcess5"/>
    <dgm:cxn modelId="{1BFCE32E-E6E8-4BBE-B094-2782E4534457}" type="presOf" srcId="{72818DC4-3193-42CC-ADB9-4146A6FF8507}" destId="{1481AEC8-88F8-4DC4-83B5-86B781792067}" srcOrd="1" destOrd="2" presId="urn:microsoft.com/office/officeart/2005/8/layout/vProcess5"/>
    <dgm:cxn modelId="{02B700B9-5A05-4446-8198-6A3A921EFF87}" type="presOf" srcId="{7BF7C587-72C0-48C6-85F6-F2164452F1A4}" destId="{1481AEC8-88F8-4DC4-83B5-86B781792067}" srcOrd="1" destOrd="3" presId="urn:microsoft.com/office/officeart/2005/8/layout/vProcess5"/>
    <dgm:cxn modelId="{9C00CC14-9829-4D80-A117-7B4BF85E2083}" type="presOf" srcId="{2179A101-5E80-4967-AE47-721611EF8C8B}" destId="{14C1280E-7DCD-4C12-A6B7-77CE12FABDAD}" srcOrd="0" destOrd="0" presId="urn:microsoft.com/office/officeart/2005/8/layout/vProcess5"/>
    <dgm:cxn modelId="{E9CFB591-7728-412D-985F-9AEAC7DC0860}" type="presParOf" srcId="{14C1280E-7DCD-4C12-A6B7-77CE12FABDAD}" destId="{6EEDE658-E32E-4D1E-A8F4-15508003013E}" srcOrd="0" destOrd="0" presId="urn:microsoft.com/office/officeart/2005/8/layout/vProcess5"/>
    <dgm:cxn modelId="{62B43C92-7575-4FD6-9A73-72B505594088}" type="presParOf" srcId="{14C1280E-7DCD-4C12-A6B7-77CE12FABDAD}" destId="{B26E5AC3-C939-4720-BC0F-F67F185B509C}" srcOrd="1" destOrd="0" presId="urn:microsoft.com/office/officeart/2005/8/layout/vProcess5"/>
    <dgm:cxn modelId="{14C16EE3-DC70-4FFB-9A14-DC710E73DA5A}" type="presParOf" srcId="{14C1280E-7DCD-4C12-A6B7-77CE12FABDAD}" destId="{39189DA4-3404-45CE-AE62-A47EA9921414}" srcOrd="2" destOrd="0" presId="urn:microsoft.com/office/officeart/2005/8/layout/vProcess5"/>
    <dgm:cxn modelId="{3AD253F3-A236-4C5F-8B9D-B10B88F3B032}" type="presParOf" srcId="{14C1280E-7DCD-4C12-A6B7-77CE12FABDAD}" destId="{4E6540B8-957C-4A08-804E-DFC4E4B7DFF9}" srcOrd="3" destOrd="0" presId="urn:microsoft.com/office/officeart/2005/8/layout/vProcess5"/>
    <dgm:cxn modelId="{F9A41104-B290-4F7C-9B96-351A4893B793}" type="presParOf" srcId="{14C1280E-7DCD-4C12-A6B7-77CE12FABDAD}" destId="{BA45C9F1-9E2F-4FE4-8A1F-E3D502182449}" srcOrd="4" destOrd="0" presId="urn:microsoft.com/office/officeart/2005/8/layout/vProcess5"/>
    <dgm:cxn modelId="{AB0AD041-5172-4981-A719-2362E15554E9}" type="presParOf" srcId="{14C1280E-7DCD-4C12-A6B7-77CE12FABDAD}" destId="{3739EAF8-224E-494A-818D-0BB51723D019}" srcOrd="5" destOrd="0" presId="urn:microsoft.com/office/officeart/2005/8/layout/vProcess5"/>
    <dgm:cxn modelId="{76EDCBDB-139E-4995-8CE4-7A1DBE20FCE4}" type="presParOf" srcId="{14C1280E-7DCD-4C12-A6B7-77CE12FABDAD}" destId="{F5CA3123-5B47-4C66-9E84-17C1E4270E98}" srcOrd="6" destOrd="0" presId="urn:microsoft.com/office/officeart/2005/8/layout/vProcess5"/>
    <dgm:cxn modelId="{6576899E-7B7B-446C-9764-630ABA6ECE57}" type="presParOf" srcId="{14C1280E-7DCD-4C12-A6B7-77CE12FABDAD}" destId="{12F1DD9D-4A43-4BB5-8B47-FACC561F6CEF}" srcOrd="7" destOrd="0" presId="urn:microsoft.com/office/officeart/2005/8/layout/vProcess5"/>
    <dgm:cxn modelId="{2E9EB12E-E42E-4E96-8D04-50C3BC316CEF}" type="presParOf" srcId="{14C1280E-7DCD-4C12-A6B7-77CE12FABDAD}" destId="{1481AEC8-88F8-4DC4-83B5-86B78179206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E5AC3-C939-4720-BC0F-F67F185B509C}">
      <dsp:nvSpPr>
        <dsp:cNvPr id="0" name=""/>
        <dsp:cNvSpPr/>
      </dsp:nvSpPr>
      <dsp:spPr>
        <a:xfrm>
          <a:off x="0" y="0"/>
          <a:ext cx="7436405" cy="1567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effectLst/>
              <a:latin typeface="Constantia" panose="02030602050306030303" pitchFamily="18" charset="0"/>
            </a:rPr>
            <a:t>Доклиническая стадия</a:t>
          </a:r>
          <a:endParaRPr lang="ru-RU" sz="3200" b="1" i="0" kern="1200" dirty="0">
            <a:effectLst/>
            <a:latin typeface="Constantia" panose="02030602050306030303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0" kern="1200" dirty="0" smtClean="0">
              <a:effectLst/>
              <a:latin typeface="Constantia" panose="02030602050306030303" pitchFamily="18" charset="0"/>
            </a:rPr>
            <a:t>Разработка</a:t>
          </a:r>
          <a:endParaRPr lang="ru-RU" sz="3200" b="1" i="0" kern="1200" dirty="0">
            <a:effectLst/>
            <a:latin typeface="Constantia" panose="02030602050306030303" pitchFamily="18" charset="0"/>
          </a:endParaRPr>
        </a:p>
      </dsp:txBody>
      <dsp:txXfrm>
        <a:off x="45902" y="45902"/>
        <a:ext cx="5745255" cy="1475413"/>
      </dsp:txXfrm>
    </dsp:sp>
    <dsp:sp modelId="{39189DA4-3404-45CE-AE62-A47EA9921414}">
      <dsp:nvSpPr>
        <dsp:cNvPr id="0" name=""/>
        <dsp:cNvSpPr/>
      </dsp:nvSpPr>
      <dsp:spPr>
        <a:xfrm>
          <a:off x="155385" y="1690701"/>
          <a:ext cx="8437940" cy="1842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Constantia" panose="02030602050306030303" pitchFamily="18" charset="0"/>
            </a:rPr>
            <a:t>Клиническая стадия</a:t>
          </a:r>
          <a:endParaRPr lang="ru-RU" sz="3200" b="1" kern="1200" dirty="0">
            <a:latin typeface="Constantia" panose="02030602050306030303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Constantia" panose="02030602050306030303" pitchFamily="18" charset="0"/>
            </a:rPr>
            <a:t>Фаза </a:t>
          </a:r>
          <a:r>
            <a:rPr lang="en-US" sz="2400" b="1" kern="1200" dirty="0" smtClean="0">
              <a:latin typeface="Constantia" panose="02030602050306030303" pitchFamily="18" charset="0"/>
            </a:rPr>
            <a:t>I</a:t>
          </a:r>
          <a:endParaRPr lang="ru-RU" sz="2400" b="1" kern="1200" dirty="0">
            <a:latin typeface="Constantia" panose="02030602050306030303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Constantia" panose="02030602050306030303" pitchFamily="18" charset="0"/>
            </a:rPr>
            <a:t>Фаза </a:t>
          </a:r>
          <a:r>
            <a:rPr lang="en-US" sz="2400" b="1" kern="1200" dirty="0" smtClean="0">
              <a:latin typeface="Constantia" panose="02030602050306030303" pitchFamily="18" charset="0"/>
            </a:rPr>
            <a:t>II</a:t>
          </a:r>
          <a:endParaRPr lang="en-US" sz="2400" b="1" kern="1200" dirty="0">
            <a:latin typeface="Constantia" panose="02030602050306030303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Constantia" panose="02030602050306030303" pitchFamily="18" charset="0"/>
            </a:rPr>
            <a:t>Фаза </a:t>
          </a:r>
          <a:r>
            <a:rPr lang="en-US" sz="2400" b="1" kern="1200" dirty="0" smtClean="0">
              <a:latin typeface="Constantia" panose="02030602050306030303" pitchFamily="18" charset="0"/>
            </a:rPr>
            <a:t>III a</a:t>
          </a:r>
          <a:endParaRPr lang="ru-RU" sz="2400" b="1" kern="1200" dirty="0">
            <a:latin typeface="Constantia" panose="02030602050306030303" pitchFamily="18" charset="0"/>
          </a:endParaRPr>
        </a:p>
      </dsp:txBody>
      <dsp:txXfrm>
        <a:off x="209355" y="1744671"/>
        <a:ext cx="6429587" cy="1734715"/>
      </dsp:txXfrm>
    </dsp:sp>
    <dsp:sp modelId="{4E6540B8-957C-4A08-804E-DFC4E4B7DFF9}">
      <dsp:nvSpPr>
        <dsp:cNvPr id="0" name=""/>
        <dsp:cNvSpPr/>
      </dsp:nvSpPr>
      <dsp:spPr>
        <a:xfrm>
          <a:off x="1312306" y="3656840"/>
          <a:ext cx="7436405" cy="1567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onstantia" panose="02030602050306030303" pitchFamily="18" charset="0"/>
            </a:rPr>
            <a:t>Маркетинг и продажи</a:t>
          </a:r>
          <a:endParaRPr lang="ru-RU" sz="2800" b="1" kern="1200" dirty="0">
            <a:latin typeface="Constantia" panose="020306020503060303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onstantia" panose="02030602050306030303" pitchFamily="18" charset="0"/>
            </a:rPr>
            <a:t>Фаза </a:t>
          </a:r>
          <a:r>
            <a:rPr lang="en-US" sz="2000" b="1" kern="1200" dirty="0" smtClean="0">
              <a:latin typeface="Constantia" panose="02030602050306030303" pitchFamily="18" charset="0"/>
            </a:rPr>
            <a:t>III b</a:t>
          </a:r>
          <a:endParaRPr lang="ru-RU" sz="2000" b="1" kern="1200" dirty="0">
            <a:latin typeface="Constantia" panose="020306020503060303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onstantia" panose="02030602050306030303" pitchFamily="18" charset="0"/>
            </a:rPr>
            <a:t>Фаза </a:t>
          </a:r>
          <a:r>
            <a:rPr lang="en-US" sz="2000" b="1" kern="1200" dirty="0" smtClean="0">
              <a:latin typeface="Constantia" panose="02030602050306030303" pitchFamily="18" charset="0"/>
            </a:rPr>
            <a:t>IV</a:t>
          </a:r>
          <a:endParaRPr lang="ru-RU" sz="2000" b="1" kern="1200" dirty="0">
            <a:latin typeface="Constantia" panose="020306020503060303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>
              <a:latin typeface="Constantia" panose="02030602050306030303" pitchFamily="18" charset="0"/>
            </a:rPr>
            <a:t>Постмаркетинговые</a:t>
          </a:r>
          <a:r>
            <a:rPr lang="ru-RU" sz="2000" b="1" kern="1200" dirty="0" smtClean="0">
              <a:latin typeface="Constantia" panose="02030602050306030303" pitchFamily="18" charset="0"/>
            </a:rPr>
            <a:t> исследования</a:t>
          </a:r>
          <a:endParaRPr lang="ru-RU" sz="2000" b="1" kern="1200" dirty="0">
            <a:latin typeface="Constantia" panose="02030602050306030303" pitchFamily="18" charset="0"/>
          </a:endParaRPr>
        </a:p>
      </dsp:txBody>
      <dsp:txXfrm>
        <a:off x="1358208" y="3702742"/>
        <a:ext cx="5669756" cy="1475413"/>
      </dsp:txXfrm>
    </dsp:sp>
    <dsp:sp modelId="{BA45C9F1-9E2F-4FE4-8A1F-E3D502182449}">
      <dsp:nvSpPr>
        <dsp:cNvPr id="0" name=""/>
        <dsp:cNvSpPr/>
      </dsp:nvSpPr>
      <dsp:spPr>
        <a:xfrm>
          <a:off x="6417713" y="1188473"/>
          <a:ext cx="1018691" cy="101869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46918" y="1188473"/>
        <a:ext cx="560281" cy="766565"/>
      </dsp:txXfrm>
    </dsp:sp>
    <dsp:sp modelId="{3739EAF8-224E-494A-818D-0BB51723D019}">
      <dsp:nvSpPr>
        <dsp:cNvPr id="0" name=""/>
        <dsp:cNvSpPr/>
      </dsp:nvSpPr>
      <dsp:spPr>
        <a:xfrm>
          <a:off x="7073867" y="3006445"/>
          <a:ext cx="1018691" cy="101869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303072" y="3006445"/>
        <a:ext cx="560281" cy="766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82C32-9DB2-47E7-9F79-C59E816347B7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D2C80-205E-446E-A57A-C836DE103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3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70BD8D-E8A6-42EF-80D5-397D83D53D4D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164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6" t="22383"/>
          <a:stretch/>
        </p:blipFill>
        <p:spPr>
          <a:xfrm>
            <a:off x="-1" y="0"/>
            <a:ext cx="2643717" cy="2260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1532" y="144256"/>
            <a:ext cx="5967007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tant.ru/document/cons_doc_LAW_342016/3d0cac60971a511280cbba229d9b6329c07731f7/#dst100029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/>
          <a:stretch/>
        </p:blipFill>
        <p:spPr>
          <a:xfrm>
            <a:off x="0" y="0"/>
            <a:ext cx="6445624" cy="48342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" y="3541222"/>
            <a:ext cx="8927869" cy="2940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itchFamily="18" charset="0"/>
              </a:rPr>
              <a:t>Воспроизведенные лекарственные препараты для повышения </a:t>
            </a:r>
            <a:r>
              <a:rPr lang="ru-RU" sz="4000" b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itchFamily="18" charset="0"/>
              </a:rPr>
              <a:t>доступности фармакотерапии</a:t>
            </a:r>
            <a:endParaRPr lang="ru-RU" sz="40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itchFamily="18" charset="0"/>
            </a:endParaRPr>
          </a:p>
          <a:p>
            <a:pPr algn="r"/>
            <a:endParaRPr lang="ru-RU" sz="32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itchFamily="18" charset="0"/>
            </a:endParaRPr>
          </a:p>
          <a:p>
            <a:pPr algn="r"/>
            <a:r>
              <a:rPr lang="ru-RU" sz="28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itchFamily="18" charset="0"/>
              </a:rPr>
              <a:t>Хаджидис</a:t>
            </a:r>
            <a:r>
              <a:rPr lang="ru-RU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itchFamily="18" charset="0"/>
              </a:rPr>
              <a:t> Александр </a:t>
            </a:r>
            <a:r>
              <a:rPr lang="ru-RU" sz="28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itchFamily="18" charset="0"/>
              </a:rPr>
              <a:t>Кириакович</a:t>
            </a:r>
            <a:endParaRPr lang="ru-RU" sz="28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itchFamily="18" charset="0"/>
            </a:endParaRPr>
          </a:p>
          <a:p>
            <a:pPr algn="r"/>
            <a:r>
              <a:rPr lang="ru-RU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itchFamily="18" charset="0"/>
              </a:rPr>
              <a:t>Председатель Ассоциации клинических фармакологов Санкт-Петербурга</a:t>
            </a:r>
            <a:endParaRPr lang="en-US" sz="2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Заголовок 113"/>
          <p:cNvSpPr>
            <a:spLocks noGrp="1"/>
          </p:cNvSpPr>
          <p:nvPr>
            <p:ph type="title"/>
          </p:nvPr>
        </p:nvSpPr>
        <p:spPr>
          <a:xfrm>
            <a:off x="754857" y="609151"/>
            <a:ext cx="7740358" cy="998742"/>
          </a:xfrm>
        </p:spPr>
        <p:txBody>
          <a:bodyPr>
            <a:no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Идеальный воспроизведенный препарат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15" name="Содержимое 114"/>
          <p:cNvSpPr>
            <a:spLocks noGrp="1"/>
          </p:cNvSpPr>
          <p:nvPr>
            <p:ph idx="1"/>
          </p:nvPr>
        </p:nvSpPr>
        <p:spPr>
          <a:xfrm>
            <a:off x="199505" y="2352838"/>
            <a:ext cx="8487295" cy="39316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Constantia" panose="02030602050306030303" pitchFamily="18" charset="0"/>
              </a:rPr>
              <a:t>Такой же активный ингредиент, как и в составе оригинального препарата</a:t>
            </a:r>
            <a:endParaRPr lang="ru-RU" sz="24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Constantia" panose="02030602050306030303" pitchFamily="18" charset="0"/>
              </a:rPr>
              <a:t>Аналогичная </a:t>
            </a:r>
            <a:r>
              <a:rPr lang="ru-RU" sz="2400" b="1" dirty="0" err="1" smtClean="0">
                <a:latin typeface="Constantia" panose="02030602050306030303" pitchFamily="18" charset="0"/>
              </a:rPr>
              <a:t>биодоступность</a:t>
            </a:r>
            <a:endParaRPr lang="ru-RU" sz="2400" b="1" dirty="0" smtClean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Constantia" panose="02030602050306030303" pitchFamily="18" charset="0"/>
              </a:rPr>
              <a:t>Та же лекарственная форма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Constantia" panose="02030602050306030303" pitchFamily="18" charset="0"/>
              </a:rPr>
              <a:t>То же качество, эффективность и безопасность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Constantia" panose="02030602050306030303" pitchFamily="18" charset="0"/>
              </a:rPr>
              <a:t>Отсутствие патентной защиты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Constantia" panose="02030602050306030303" pitchFamily="18" charset="0"/>
              </a:rPr>
              <a:t>Производство в условиях GMP</a:t>
            </a:r>
            <a:endParaRPr lang="ru-RU" sz="24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Constantia" panose="02030602050306030303" pitchFamily="18" charset="0"/>
              </a:rPr>
              <a:t>Те же показания</a:t>
            </a:r>
            <a:r>
              <a:rPr lang="ru-RU" sz="2400" b="1" smtClean="0">
                <a:latin typeface="Constantia" panose="02030602050306030303" pitchFamily="18" charset="0"/>
              </a:rPr>
              <a:t>, противопоказания </a:t>
            </a:r>
            <a:r>
              <a:rPr lang="ru-RU" sz="2400" b="1" dirty="0" smtClean="0">
                <a:latin typeface="Constantia" panose="02030602050306030303" pitchFamily="18" charset="0"/>
              </a:rPr>
              <a:t>к применению и меры предосторожности</a:t>
            </a:r>
          </a:p>
        </p:txBody>
      </p:sp>
      <p:pic>
        <p:nvPicPr>
          <p:cNvPr id="113" name="Рисунок 112" descr="ucm2986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134" y="5450822"/>
            <a:ext cx="1802020" cy="129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068" y="948690"/>
            <a:ext cx="839585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/>
            <a:r>
              <a:rPr lang="ru-RU" sz="20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12.1] </a:t>
            </a:r>
            <a:r>
              <a:rPr lang="ru-RU" sz="24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терапевтическая эквивалентность лекарственных препаратов</a:t>
            </a:r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- достижение клинически сопоставимых терапевтического эффекта и показателей эффективности и безопасности </a:t>
            </a:r>
            <a:r>
              <a:rPr lang="ru-RU" b="1" dirty="0">
                <a:solidFill>
                  <a:srgbClr val="000000"/>
                </a:solidFill>
                <a:latin typeface="Constantia" panose="02030602050306030303" pitchFamily="18" charset="0"/>
              </a:rPr>
              <a:t>при применении лекарственных препаратов для медицинского применения, имеющих одно международное непатентованное </a:t>
            </a:r>
            <a:r>
              <a:rPr lang="ru-RU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[или </a:t>
            </a:r>
            <a:r>
              <a:rPr lang="ru-RU" b="1" dirty="0">
                <a:solidFill>
                  <a:srgbClr val="000000"/>
                </a:solidFill>
                <a:latin typeface="Constantia" panose="02030602050306030303" pitchFamily="18" charset="0"/>
              </a:rPr>
              <a:t>химическое, или </a:t>
            </a:r>
            <a:r>
              <a:rPr lang="ru-RU" b="1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группировочное</a:t>
            </a:r>
            <a:r>
              <a:rPr lang="ru-RU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] </a:t>
            </a:r>
            <a:r>
              <a:rPr lang="ru-RU" b="1" dirty="0">
                <a:solidFill>
                  <a:srgbClr val="000000"/>
                </a:solidFill>
                <a:latin typeface="Constantia" panose="02030602050306030303" pitchFamily="18" charset="0"/>
              </a:rPr>
              <a:t>наименование, в эквивалентных дозировках по одним и тем же показаниям к применению и при одинаковом способе введения у одной и той же группы больных;</a:t>
            </a:r>
            <a:endParaRPr lang="ru-RU" sz="2400" b="1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indent="342900"/>
            <a:r>
              <a:rPr lang="ru-RU" sz="20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12.4] </a:t>
            </a:r>
            <a:r>
              <a:rPr lang="ru-RU" sz="24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биоэквивалентность лекарственных пр</a:t>
            </a:r>
            <a:r>
              <a:rPr lang="ru-RU" sz="20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епаратов </a:t>
            </a:r>
            <a:r>
              <a:rPr lang="ru-RU" sz="2000" b="1" dirty="0">
                <a:solidFill>
                  <a:srgbClr val="000000"/>
                </a:solidFill>
                <a:latin typeface="Constantia" panose="02030602050306030303" pitchFamily="18" charset="0"/>
              </a:rPr>
              <a:t>- 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достижение сопоставимых показателей скорости всасывания, степени поступления к месту действия и скорости выведения </a:t>
            </a:r>
            <a:r>
              <a:rPr lang="ru-RU" b="1" dirty="0">
                <a:solidFill>
                  <a:srgbClr val="000000"/>
                </a:solidFill>
                <a:latin typeface="Constantia" panose="02030602050306030303" pitchFamily="18" charset="0"/>
              </a:rPr>
              <a:t>одного или нескольких обладающих фармакологической активностью действующих веществ при применении лекарственных препаратов для медицинского применения, имеющих одно международное непатентованное </a:t>
            </a:r>
            <a:r>
              <a:rPr lang="ru-RU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[или </a:t>
            </a:r>
            <a:r>
              <a:rPr lang="ru-RU" b="1" dirty="0">
                <a:solidFill>
                  <a:srgbClr val="000000"/>
                </a:solidFill>
                <a:latin typeface="Constantia" panose="02030602050306030303" pitchFamily="18" charset="0"/>
              </a:rPr>
              <a:t>химическое, или </a:t>
            </a:r>
            <a:r>
              <a:rPr lang="ru-RU" b="1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группировочное</a:t>
            </a:r>
            <a:r>
              <a:rPr lang="ru-RU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] </a:t>
            </a:r>
            <a:r>
              <a:rPr lang="ru-RU" b="1" dirty="0">
                <a:solidFill>
                  <a:srgbClr val="000000"/>
                </a:solidFill>
                <a:latin typeface="Constantia" panose="02030602050306030303" pitchFamily="18" charset="0"/>
              </a:rPr>
              <a:t>наименование, в эквивалентных дозировках и при одинаковом способе введения</a:t>
            </a:r>
            <a:r>
              <a:rPr lang="ru-RU" sz="16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;</a:t>
            </a:r>
            <a:endParaRPr lang="ru-RU" sz="16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080" y="-108065"/>
            <a:ext cx="6849035" cy="1058921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Эквивалентность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49597" y="6581001"/>
            <a:ext cx="77509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Федеральный закон от 12.04.2010 N 61-ФЗ </a:t>
            </a:r>
            <a:r>
              <a:rPr lang="ru-RU" sz="12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[ред</a:t>
            </a:r>
            <a:r>
              <a:rPr lang="ru-RU" sz="1200" b="1" dirty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 от </a:t>
            </a:r>
            <a:r>
              <a:rPr lang="ru-RU" sz="12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19.12.2022] «Об </a:t>
            </a:r>
            <a:r>
              <a:rPr lang="ru-RU" sz="1200" b="1" dirty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обращении лекарственных </a:t>
            </a:r>
            <a:r>
              <a:rPr lang="ru-RU" sz="12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средств»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-423463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12.3] </a:t>
            </a:r>
            <a:r>
              <a:rPr lang="ru-RU" dirty="0"/>
              <a:t>взаимозаменяемый лекарственный препарат - лекарственный препарат с доказанной терапевтической эквивалентностью или биоэквивалентностью в отношении </a:t>
            </a:r>
            <a:r>
              <a:rPr lang="ru-RU" dirty="0" err="1"/>
              <a:t>референтного</a:t>
            </a:r>
            <a:r>
              <a:rPr lang="ru-RU" dirty="0"/>
              <a:t> лекарственного препарата, имеющий эквивалентные ему качественный состав и количественный состав действующих веществ, состав вспомогательных веществ, лекарственную форму и способ введения</a:t>
            </a:r>
            <a:r>
              <a:rPr lang="ru-RU" dirty="0" smtClean="0"/>
              <a:t>;</a:t>
            </a:r>
            <a:r>
              <a:rPr lang="ru-RU" dirty="0" smtClean="0">
                <a:solidFill>
                  <a:srgbClr val="828282"/>
                </a:solidFill>
                <a:latin typeface="Times New Roman" panose="02020603050405020304" pitchFamily="18" charset="0"/>
              </a:rPr>
              <a:t>[п</a:t>
            </a:r>
            <a:r>
              <a:rPr lang="ru-RU" dirty="0">
                <a:solidFill>
                  <a:srgbClr val="828282"/>
                </a:solidFill>
                <a:latin typeface="Times New Roman" panose="02020603050405020304" pitchFamily="18" charset="0"/>
              </a:rPr>
              <a:t>. 12.3 введен Федеральным </a:t>
            </a:r>
            <a:r>
              <a:rPr lang="ru-RU" dirty="0">
                <a:solidFill>
                  <a:srgbClr val="1A0DAB"/>
                </a:solidFill>
                <a:latin typeface="Times New Roman" panose="02020603050405020304" pitchFamily="18" charset="0"/>
                <a:hlinkClick r:id="rId2"/>
              </a:rPr>
              <a:t>законом</a:t>
            </a:r>
            <a:r>
              <a:rPr lang="ru-RU" dirty="0">
                <a:solidFill>
                  <a:srgbClr val="828282"/>
                </a:solidFill>
                <a:latin typeface="Times New Roman" panose="02020603050405020304" pitchFamily="18" charset="0"/>
              </a:rPr>
              <a:t> от 22.12.2014 N </a:t>
            </a:r>
            <a:r>
              <a:rPr lang="ru-RU" dirty="0" smtClean="0">
                <a:solidFill>
                  <a:srgbClr val="828282"/>
                </a:solidFill>
                <a:latin typeface="Times New Roman" panose="02020603050405020304" pitchFamily="18" charset="0"/>
              </a:rPr>
              <a:t>429-ФЗ]</a:t>
            </a:r>
            <a:endParaRPr lang="ru-RU" dirty="0">
              <a:solidFill>
                <a:srgbClr val="82828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9051" y="1468642"/>
            <a:ext cx="77058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12.3] </a:t>
            </a:r>
            <a:r>
              <a:rPr lang="ru-RU" sz="32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взаимозаменяемый лекарственный препарат </a:t>
            </a:r>
            <a:endParaRPr lang="ru-RU" sz="3200" b="1" dirty="0" smtClean="0"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endParaRPr lang="ru-RU" sz="32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лекарственный </a:t>
            </a:r>
            <a:r>
              <a:rPr lang="ru-RU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препарат с доказанной терапевтической эквивалентностью </a:t>
            </a:r>
            <a:endParaRPr lang="ru-RU" sz="2800" b="1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</a:rPr>
              <a:t>или </a:t>
            </a:r>
            <a:r>
              <a:rPr lang="ru-RU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биоэквивалентностью в отношении </a:t>
            </a:r>
            <a:r>
              <a:rPr lang="ru-RU" sz="2800" b="1" dirty="0" err="1">
                <a:solidFill>
                  <a:srgbClr val="C00000"/>
                </a:solidFill>
                <a:latin typeface="Constantia" panose="02030602050306030303" pitchFamily="18" charset="0"/>
              </a:rPr>
              <a:t>референтного</a:t>
            </a:r>
            <a:r>
              <a:rPr lang="ru-RU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 лекарственного препарата</a:t>
            </a:r>
            <a:r>
              <a:rPr lang="ru-RU" sz="2400" b="1" dirty="0">
                <a:solidFill>
                  <a:srgbClr val="000000"/>
                </a:solidFill>
                <a:latin typeface="Constantia" panose="02030602050306030303" pitchFamily="18" charset="0"/>
              </a:rPr>
              <a:t>, имеющий эквивалентные ему качественный состав и количественный состав действующих веществ, состав вспомогательных веществ, лекарственную форму и способ </a:t>
            </a:r>
            <a:r>
              <a:rPr lang="ru-RU" sz="24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введения</a:t>
            </a:r>
            <a:endParaRPr lang="ru-RU" sz="2400" b="1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-65798"/>
            <a:ext cx="6849035" cy="1058921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Взаимозаменямость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49597" y="6581001"/>
            <a:ext cx="77509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Федеральный закон от 12.04.2010 N 61-ФЗ </a:t>
            </a:r>
            <a:r>
              <a:rPr lang="ru-RU" sz="12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[ред</a:t>
            </a:r>
            <a:r>
              <a:rPr lang="ru-RU" sz="1200" b="1" dirty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 от </a:t>
            </a:r>
            <a:r>
              <a:rPr lang="ru-RU" sz="12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19.12.2022] «Об </a:t>
            </a:r>
            <a:r>
              <a:rPr lang="ru-RU" sz="1200" b="1" dirty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обращении лекарственных </a:t>
            </a:r>
            <a:r>
              <a:rPr lang="ru-RU" sz="12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средств»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57" y="1837113"/>
            <a:ext cx="9088581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Продолжающийся рост рынка воспроизведенных ЛП. </a:t>
            </a:r>
            <a:r>
              <a:rPr lang="ru-RU" b="1" dirty="0" smtClean="0">
                <a:latin typeface="Constantia" pitchFamily="18" charset="0"/>
              </a:rPr>
              <a:t>Потеря </a:t>
            </a:r>
            <a:r>
              <a:rPr lang="ru-RU" b="1" dirty="0">
                <a:latin typeface="Constantia" pitchFamily="18" charset="0"/>
              </a:rPr>
              <a:t>патентных прав на оригинальные </a:t>
            </a:r>
            <a:r>
              <a:rPr lang="ru-RU" b="1" dirty="0" smtClean="0">
                <a:latin typeface="Constantia" pitchFamily="18" charset="0"/>
              </a:rPr>
              <a:t>ЛП – причина </a:t>
            </a:r>
            <a:r>
              <a:rPr lang="ru-RU" b="1" dirty="0" err="1" smtClean="0">
                <a:latin typeface="Constantia" pitchFamily="18" charset="0"/>
              </a:rPr>
              <a:t>недополучения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>
                <a:latin typeface="Constantia" pitchFamily="18" charset="0"/>
              </a:rPr>
              <a:t>прибыли около 249 млрд дол. в период 2016–2022 гг. </a:t>
            </a:r>
            <a:endParaRPr lang="ru-RU" b="1" dirty="0" smtClean="0">
              <a:latin typeface="Constanti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ru-RU" b="1" dirty="0">
              <a:latin typeface="Constanti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Непрерывное повышение доли биологических ЛП </a:t>
            </a:r>
            <a:r>
              <a:rPr lang="ru-RU" b="1" dirty="0" smtClean="0">
                <a:latin typeface="Constantia" pitchFamily="18" charset="0"/>
              </a:rPr>
              <a:t>[как </a:t>
            </a:r>
            <a:r>
              <a:rPr lang="ru-RU" b="1" dirty="0">
                <a:latin typeface="Constantia" pitchFamily="18" charset="0"/>
              </a:rPr>
              <a:t>в отношении количества выводимых на </a:t>
            </a:r>
            <a:r>
              <a:rPr lang="ru-RU" b="1" dirty="0" smtClean="0">
                <a:latin typeface="Constantia" pitchFamily="18" charset="0"/>
              </a:rPr>
              <a:t>рынок ЛП, так </a:t>
            </a:r>
            <a:r>
              <a:rPr lang="ru-RU" b="1" dirty="0">
                <a:latin typeface="Constantia" pitchFamily="18" charset="0"/>
              </a:rPr>
              <a:t>и </a:t>
            </a:r>
            <a:r>
              <a:rPr lang="ru-RU" b="1" dirty="0" smtClean="0">
                <a:latin typeface="Constantia" pitchFamily="18" charset="0"/>
              </a:rPr>
              <a:t>по показателям </a:t>
            </a:r>
            <a:r>
              <a:rPr lang="ru-RU" b="1" dirty="0">
                <a:latin typeface="Constantia" pitchFamily="18" charset="0"/>
              </a:rPr>
              <a:t>объемов </a:t>
            </a:r>
            <a:r>
              <a:rPr lang="ru-RU" b="1" dirty="0" smtClean="0">
                <a:latin typeface="Constantia" pitchFamily="18" charset="0"/>
              </a:rPr>
              <a:t>продаж] -  уже характерная черта </a:t>
            </a:r>
            <a:r>
              <a:rPr lang="ru-RU" b="1" dirty="0">
                <a:latin typeface="Constantia" pitchFamily="18" charset="0"/>
              </a:rPr>
              <a:t>современного развития глобальной </a:t>
            </a:r>
            <a:r>
              <a:rPr lang="ru-RU" b="1" dirty="0" smtClean="0">
                <a:latin typeface="Constantia" pitchFamily="18" charset="0"/>
              </a:rPr>
              <a:t>фарминдустрии. Так, в 2012г. их </a:t>
            </a:r>
            <a:r>
              <a:rPr lang="ru-RU" b="1" dirty="0">
                <a:latin typeface="Constantia" pitchFamily="18" charset="0"/>
              </a:rPr>
              <a:t>доля на мировом рынке составляла </a:t>
            </a:r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20%</a:t>
            </a:r>
            <a:r>
              <a:rPr lang="ru-RU" b="1" dirty="0">
                <a:latin typeface="Constantia" pitchFamily="18" charset="0"/>
              </a:rPr>
              <a:t>, </a:t>
            </a: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b="1" dirty="0">
                <a:latin typeface="Constantia" pitchFamily="18" charset="0"/>
              </a:rPr>
              <a:t>в 2019 году − уже </a:t>
            </a:r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29%</a:t>
            </a:r>
            <a:r>
              <a:rPr lang="ru-RU" b="1" dirty="0">
                <a:latin typeface="Constantia" pitchFamily="18" charset="0"/>
              </a:rPr>
              <a:t>, </a:t>
            </a:r>
            <a:r>
              <a:rPr lang="ru-RU" b="1" dirty="0" smtClean="0">
                <a:latin typeface="Constantia" pitchFamily="18" charset="0"/>
              </a:rPr>
              <a:t>прогноз на </a:t>
            </a:r>
            <a:r>
              <a:rPr lang="ru-RU" b="1" dirty="0">
                <a:latin typeface="Constantia" pitchFamily="18" charset="0"/>
              </a:rPr>
              <a:t>2026 год − </a:t>
            </a:r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35%</a:t>
            </a:r>
            <a:r>
              <a:rPr lang="ru-RU" b="1" dirty="0">
                <a:latin typeface="Constantia" pitchFamily="18" charset="0"/>
              </a:rPr>
              <a:t>. </a:t>
            </a:r>
            <a:r>
              <a:rPr lang="ru-RU" sz="1900" b="1" dirty="0" smtClean="0">
                <a:latin typeface="Constantia" pitchFamily="18" charset="0"/>
              </a:rPr>
              <a:t>Рыночная </a:t>
            </a:r>
            <a:r>
              <a:rPr lang="ru-RU" sz="1900" b="1" dirty="0">
                <a:latin typeface="Constantia" pitchFamily="18" charset="0"/>
              </a:rPr>
              <a:t>доля </a:t>
            </a:r>
            <a:r>
              <a:rPr lang="ru-RU" sz="1900" b="1" dirty="0" smtClean="0">
                <a:latin typeface="Constantia" pitchFamily="18" charset="0"/>
              </a:rPr>
              <a:t>биологических ЛП среди </a:t>
            </a:r>
            <a:r>
              <a:rPr lang="ru-RU" sz="1900" b="1" dirty="0">
                <a:latin typeface="Constantia" pitchFamily="18" charset="0"/>
              </a:rPr>
              <a:t>топ-100 продуктов с самыми большими объемами годовых </a:t>
            </a:r>
            <a:r>
              <a:rPr lang="ru-RU" sz="1900" b="1" dirty="0" smtClean="0">
                <a:latin typeface="Constantia" pitchFamily="18" charset="0"/>
              </a:rPr>
              <a:t>продаж составила </a:t>
            </a:r>
            <a:r>
              <a:rPr lang="ru-RU" sz="1900" b="1" dirty="0">
                <a:solidFill>
                  <a:srgbClr val="C00000"/>
                </a:solidFill>
                <a:latin typeface="Constantia" pitchFamily="18" charset="0"/>
              </a:rPr>
              <a:t>39%</a:t>
            </a:r>
            <a:r>
              <a:rPr lang="ru-RU" sz="1900" b="1" dirty="0">
                <a:latin typeface="Constantia" pitchFamily="18" charset="0"/>
              </a:rPr>
              <a:t> и </a:t>
            </a:r>
            <a:r>
              <a:rPr lang="ru-RU" sz="1900" b="1" dirty="0">
                <a:solidFill>
                  <a:srgbClr val="C00000"/>
                </a:solidFill>
                <a:latin typeface="Constantia" pitchFamily="18" charset="0"/>
              </a:rPr>
              <a:t>53%</a:t>
            </a:r>
            <a:r>
              <a:rPr lang="ru-RU" sz="1900" b="1" dirty="0">
                <a:latin typeface="Constantia" pitchFamily="18" charset="0"/>
              </a:rPr>
              <a:t> в 2012 и 2019 </a:t>
            </a:r>
            <a:r>
              <a:rPr lang="ru-RU" sz="1900" b="1" dirty="0" smtClean="0">
                <a:latin typeface="Constantia" pitchFamily="18" charset="0"/>
              </a:rPr>
              <a:t>годах.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1900" b="1" dirty="0" smtClean="0">
              <a:latin typeface="Constanti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Значительный рост рынок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биоаналогов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в 2020-2022 г</a:t>
            </a:r>
            <a:r>
              <a:rPr lang="ru-RU" sz="1900" b="1" dirty="0" smtClean="0">
                <a:latin typeface="Constantia" pitchFamily="18" charset="0"/>
              </a:rPr>
              <a:t>. Ожидается, что расходы на биологические ЛП </a:t>
            </a:r>
            <a:r>
              <a:rPr lang="ru-RU" sz="1900" b="1" dirty="0">
                <a:latin typeface="Constantia" pitchFamily="18" charset="0"/>
              </a:rPr>
              <a:t>могут снизиться почти на 30%, если потребление биоаналогов продолжится с текущими </a:t>
            </a:r>
            <a:r>
              <a:rPr lang="ru-RU" sz="1900" b="1" dirty="0" smtClean="0">
                <a:latin typeface="Constantia" pitchFamily="18" charset="0"/>
              </a:rPr>
              <a:t>темпами. </a:t>
            </a:r>
            <a:endParaRPr lang="ru-RU" sz="1900" b="1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643696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Глобальный фармацевтический рынок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годня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1724" y="0"/>
            <a:ext cx="7822276" cy="1582141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Фармацевтический рынок России 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1" y="1305098"/>
            <a:ext cx="8246225" cy="1335920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Соотношение объемов продаж оригинальных и воспроизведенных ЛП на аптечном рынке России в январе-июне 2021-2022гг. </a:t>
            </a:r>
            <a:endParaRPr lang="ru-RU" sz="2400" b="1" dirty="0">
              <a:latin typeface="Constantia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73659"/>
              </p:ext>
            </p:extLst>
          </p:nvPr>
        </p:nvGraphicFramePr>
        <p:xfrm>
          <a:off x="-74815" y="2887239"/>
          <a:ext cx="4921135" cy="343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705666"/>
              </p:ext>
            </p:extLst>
          </p:nvPr>
        </p:nvGraphicFramePr>
        <p:xfrm>
          <a:off x="4505499" y="2887239"/>
          <a:ext cx="4713316" cy="351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https://musprokat.ru/upload/iblock/266/266f7e7185fcd6c9c10874c24a69d98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694"/>
            <a:ext cx="556953" cy="52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1106" y="4923149"/>
            <a:ext cx="440576" cy="964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98669" y="4923149"/>
            <a:ext cx="473827" cy="964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84916" y="5636029"/>
            <a:ext cx="465514" cy="3768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62850" y="5636029"/>
            <a:ext cx="540328" cy="3768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8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251" y="-207818"/>
            <a:ext cx="9144000" cy="2136139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Государственные закупки биологических ЛП за 2022 г. </a:t>
            </a:r>
          </a:p>
          <a:p>
            <a:pPr algn="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[99 МНН]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530071"/>
              </p:ext>
            </p:extLst>
          </p:nvPr>
        </p:nvGraphicFramePr>
        <p:xfrm>
          <a:off x="108065" y="1928320"/>
          <a:ext cx="8886306" cy="486318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4642227">
                  <a:extLst>
                    <a:ext uri="{9D8B030D-6E8A-4147-A177-3AD203B41FA5}">
                      <a16:colId xmlns:a16="http://schemas.microsoft.com/office/drawing/2014/main" val="785652878"/>
                    </a:ext>
                  </a:extLst>
                </a:gridCol>
                <a:gridCol w="2075448">
                  <a:extLst>
                    <a:ext uri="{9D8B030D-6E8A-4147-A177-3AD203B41FA5}">
                      <a16:colId xmlns:a16="http://schemas.microsoft.com/office/drawing/2014/main" val="2301346776"/>
                    </a:ext>
                  </a:extLst>
                </a:gridCol>
                <a:gridCol w="2168631">
                  <a:extLst>
                    <a:ext uri="{9D8B030D-6E8A-4147-A177-3AD203B41FA5}">
                      <a16:colId xmlns:a16="http://schemas.microsoft.com/office/drawing/2014/main" val="3186666061"/>
                    </a:ext>
                  </a:extLst>
                </a:gridCol>
              </a:tblGrid>
              <a:tr h="933442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Объем в </a:t>
                      </a:r>
                      <a:r>
                        <a:rPr lang="ru-RU" sz="32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гос.закупках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Млрд. руб.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Млн. </a:t>
                      </a:r>
                      <a:r>
                        <a:rPr lang="ru-RU" sz="28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уп</a:t>
                      </a:r>
                      <a:r>
                        <a:rPr lang="ru-RU" sz="2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.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2239412"/>
                  </a:ext>
                </a:extLst>
              </a:tr>
              <a:tr h="93344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Constantia" panose="02030602050306030303" pitchFamily="18" charset="0"/>
                        </a:rPr>
                        <a:t>Биотехнологические препараты и </a:t>
                      </a:r>
                      <a:r>
                        <a:rPr lang="ru-RU" sz="2400" b="1" u="none" strike="noStrike" dirty="0" err="1">
                          <a:effectLst/>
                          <a:latin typeface="Constantia" panose="02030602050306030303" pitchFamily="18" charset="0"/>
                        </a:rPr>
                        <a:t>биоаналоги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Constantia" panose="02030602050306030303" pitchFamily="18" charset="0"/>
                        </a:rPr>
                        <a:t>                              255,6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smtClean="0">
                          <a:effectLst/>
                          <a:latin typeface="Constantia" panose="02030602050306030303" pitchFamily="18" charset="0"/>
                        </a:rPr>
                        <a:t>28,2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9407686"/>
                  </a:ext>
                </a:extLst>
              </a:tr>
              <a:tr h="51571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Constantia" panose="02030602050306030303" pitchFamily="18" charset="0"/>
                        </a:rPr>
                        <a:t>Доля в </a:t>
                      </a:r>
                      <a:r>
                        <a:rPr lang="ru-RU" sz="2400" b="1" u="none" strike="noStrike" dirty="0" err="1" smtClean="0">
                          <a:effectLst/>
                          <a:latin typeface="Constantia" panose="02030602050306030303" pitchFamily="18" charset="0"/>
                        </a:rPr>
                        <a:t>гос.закупках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Constantia" panose="02030602050306030303" pitchFamily="18" charset="0"/>
                        </a:rPr>
                        <a:t>28,5%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effectLst/>
                          <a:latin typeface="Constantia" panose="02030602050306030303" pitchFamily="18" charset="0"/>
                        </a:rPr>
                        <a:t>3,8%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5704622"/>
                  </a:ext>
                </a:extLst>
              </a:tr>
              <a:tr h="515714"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758272"/>
                  </a:ext>
                </a:extLst>
              </a:tr>
              <a:tr h="933442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Структура </a:t>
                      </a:r>
                      <a:r>
                        <a:rPr lang="ru-RU" sz="2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биотехнологических</a:t>
                      </a:r>
                      <a:r>
                        <a:rPr lang="ru-RU" sz="28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 ЛП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Доля, руб.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Доля, </a:t>
                      </a:r>
                      <a:r>
                        <a:rPr lang="ru-RU" sz="28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уп</a:t>
                      </a:r>
                      <a:r>
                        <a:rPr lang="ru-RU" sz="2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.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6422335"/>
                  </a:ext>
                </a:extLst>
              </a:tr>
              <a:tr h="51571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Constantia" panose="02030602050306030303" pitchFamily="18" charset="0"/>
                        </a:rPr>
                        <a:t>Оригинальные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Constantia" panose="02030602050306030303" pitchFamily="18" charset="0"/>
                        </a:rPr>
                        <a:t>71,3%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Constantia" panose="02030602050306030303" pitchFamily="18" charset="0"/>
                        </a:rPr>
                        <a:t>26,8%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2808957"/>
                  </a:ext>
                </a:extLst>
              </a:tr>
              <a:tr h="51571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effectLst/>
                          <a:latin typeface="Constantia" panose="02030602050306030303" pitchFamily="18" charset="0"/>
                        </a:rPr>
                        <a:t>Аналоги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Constantia" panose="02030602050306030303" pitchFamily="18" charset="0"/>
                        </a:rPr>
                        <a:t>28,7%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Constantia" panose="02030602050306030303" pitchFamily="18" charset="0"/>
                        </a:rPr>
                        <a:t>73,2%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912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972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16" y="1463040"/>
            <a:ext cx="84623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Constantia" panose="02030602050306030303" pitchFamily="18" charset="0"/>
              </a:rPr>
              <a:t>Постановления Правительства РФ № </a:t>
            </a:r>
            <a:r>
              <a:rPr lang="ru-RU" sz="2000" b="1" dirty="0">
                <a:latin typeface="Constantia" panose="02030602050306030303" pitchFamily="18" charset="0"/>
              </a:rPr>
              <a:t>593 от 05.04.</a:t>
            </a:r>
            <a:r>
              <a:rPr lang="ru-RU" b="1" dirty="0">
                <a:latin typeface="Constantia" panose="02030602050306030303" pitchFamily="18" charset="0"/>
              </a:rPr>
              <a:t>2022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«Особенности обращения ЛС для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медицинского применения в случае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дефектуры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или риска возникновения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дефектуры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ЛП 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связи с введением в отношении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РФ ограничительных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мер экономического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характера»; </a:t>
            </a:r>
            <a:r>
              <a:rPr lang="ru-RU" b="1" dirty="0" smtClean="0">
                <a:latin typeface="Constantia" panose="02030602050306030303" pitchFamily="18" charset="0"/>
              </a:rPr>
              <a:t>№ </a:t>
            </a:r>
            <a:r>
              <a:rPr lang="ru-RU" b="1" dirty="0">
                <a:latin typeface="Constantia" panose="02030602050306030303" pitchFamily="18" charset="0"/>
              </a:rPr>
              <a:t>440 от </a:t>
            </a:r>
            <a:r>
              <a:rPr lang="ru-RU" b="1" dirty="0" smtClean="0">
                <a:latin typeface="Constantia" panose="02030602050306030303" pitchFamily="18" charset="0"/>
              </a:rPr>
              <a:t>23.03.2022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«Об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утверждении особенностей внесения изменений в документы, содержащиеся в регистрационном досье на зарегистрированный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ЛП для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медицинского применения, в случае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дефектуры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или риска возникновения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дефектуры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ЛП 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связи с введением в отношении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РФ ограничительных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мер экономического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характера»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b="1" dirty="0" smtClean="0"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Constantia" panose="02030602050306030303" pitchFamily="18" charset="0"/>
              </a:rPr>
              <a:t>Приказ МЗ РФ </a:t>
            </a:r>
            <a:r>
              <a:rPr lang="ru-RU" sz="2000" b="1" dirty="0">
                <a:latin typeface="Constantia" panose="02030602050306030303" pitchFamily="18" charset="0"/>
              </a:rPr>
              <a:t>от 19 мая 2022 г. № 339н</a:t>
            </a:r>
            <a:r>
              <a:rPr lang="ru-RU" b="1" dirty="0">
                <a:latin typeface="Constantia" panose="02030602050306030303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«О межведомственной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комиссии по определению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дефектуры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или риска возникновения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дефектуры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ЛП,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выдачи заключений об определении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дефектуры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или риска возникновения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дефектуры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ЛП,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о возможности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[невозможности]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временного обращения серии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[партии]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незарегистрированного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ЛП и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о возможности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[невозможности]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обращения в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РФ серии [партии] ЛП 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упаковке, предназначенной для обращения на территории иностранных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государств, ЛП,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в отношении которых есть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дефектура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или риск ее возникновения, в связи с введением в отношении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РФ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ограничительных мер экономического характера, а также об утверждении форм указанных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заключений»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1724" y="0"/>
            <a:ext cx="7822276" cy="905033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Особая ситуация в России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572" y="1582141"/>
            <a:ext cx="81880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Constantia" panose="02030602050306030303" pitchFamily="18" charset="0"/>
              </a:rPr>
              <a:t>Согласно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ФЗ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от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5.04.2013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г. №44-ФЗ «О контрактной системе в сфере закупок товаров, работ, услуг для обеспечения государственных и муниципальных нужд» </a:t>
            </a:r>
            <a:r>
              <a:rPr lang="ru-RU" sz="2000" b="1" dirty="0" smtClean="0">
                <a:latin typeface="Constantia" panose="02030602050306030303" pitchFamily="18" charset="0"/>
              </a:rPr>
              <a:t>ЛП закупаются в </a:t>
            </a:r>
            <a:r>
              <a:rPr lang="ru-RU" sz="2000" b="1" dirty="0">
                <a:latin typeface="Constantia" panose="02030602050306030303" pitchFamily="18" charset="0"/>
              </a:rPr>
              <a:t>соответствии с их </a:t>
            </a:r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международными непатентованными </a:t>
            </a:r>
            <a:r>
              <a:rPr lang="ru-RU" sz="24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наименованиями.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Constantia" panose="02030602050306030303" pitchFamily="18" charset="0"/>
              </a:rPr>
              <a:t>При отсутствии МНН – согласно химическому, </a:t>
            </a:r>
            <a:r>
              <a:rPr lang="ru-RU" sz="2000" b="1" dirty="0" err="1" smtClean="0">
                <a:latin typeface="Constantia" panose="02030602050306030303" pitchFamily="18" charset="0"/>
              </a:rPr>
              <a:t>группировочному</a:t>
            </a:r>
            <a:r>
              <a:rPr lang="ru-RU" sz="2000" b="1" dirty="0" smtClean="0">
                <a:latin typeface="Constantia" panose="02030602050306030303" pitchFamily="18" charset="0"/>
              </a:rPr>
              <a:t> наименованиям [п</a:t>
            </a:r>
            <a:r>
              <a:rPr lang="ru-RU" sz="2000" b="1" dirty="0">
                <a:latin typeface="Constantia" panose="02030602050306030303" pitchFamily="18" charset="0"/>
              </a:rPr>
              <a:t>. 6 ч. 1 ст. 33 Закона № </a:t>
            </a:r>
            <a:r>
              <a:rPr lang="ru-RU" sz="2000" b="1" dirty="0" smtClean="0">
                <a:latin typeface="Constantia" panose="02030602050306030303" pitchFamily="18" charset="0"/>
              </a:rPr>
              <a:t>44-ФЗ].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b="1" dirty="0" smtClean="0">
              <a:latin typeface="Constantia" panose="0203060205030603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Constantia" panose="02030602050306030303" pitchFamily="18" charset="0"/>
              </a:rPr>
              <a:t>Закупки ЛП согласно торговым наименованиям допустимы в ряде случаев, в </a:t>
            </a:r>
            <a:r>
              <a:rPr lang="ru-RU" sz="2000" b="1" dirty="0" err="1" smtClean="0">
                <a:latin typeface="Constantia" panose="02030602050306030303" pitchFamily="18" charset="0"/>
              </a:rPr>
              <a:t>т.ч</a:t>
            </a:r>
            <a:r>
              <a:rPr lang="ru-RU" sz="2000" b="1" dirty="0" smtClean="0">
                <a:latin typeface="Constantia" panose="02030602050306030303" pitchFamily="18" charset="0"/>
              </a:rPr>
              <a:t>. в случаях закупок  </a:t>
            </a:r>
            <a:r>
              <a:rPr lang="ru-RU" sz="2000" b="1" dirty="0">
                <a:latin typeface="Constantia" panose="02030602050306030303" pitchFamily="18" charset="0"/>
              </a:rPr>
              <a:t>у единственного </a:t>
            </a:r>
            <a:r>
              <a:rPr lang="ru-RU" sz="2000" b="1" dirty="0" smtClean="0">
                <a:latin typeface="Constantia" panose="02030602050306030303" pitchFamily="18" charset="0"/>
              </a:rPr>
              <a:t>поставщика, при закупках </a:t>
            </a:r>
            <a:r>
              <a:rPr lang="ru-RU" sz="2000" b="1" dirty="0">
                <a:latin typeface="Constantia" panose="02030602050306030303" pitchFamily="18" charset="0"/>
              </a:rPr>
              <a:t>инсулинов и </a:t>
            </a:r>
            <a:r>
              <a:rPr lang="ru-RU" sz="2000" b="1" dirty="0" err="1" smtClean="0">
                <a:latin typeface="Constantia" panose="02030602050306030303" pitchFamily="18" charset="0"/>
              </a:rPr>
              <a:t>циклоспоринов</a:t>
            </a:r>
            <a:r>
              <a:rPr lang="ru-RU" sz="2000" b="1" dirty="0" smtClean="0">
                <a:latin typeface="Constantia" panose="02030602050306030303" pitchFamily="18" charset="0"/>
              </a:rPr>
              <a:t>, при закупке ЛП в случае наличия жизненных показаний и пр.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При этом заказчику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придется обосновать, почему ему нужен препарат конкретной торговой марки. </a:t>
            </a:r>
            <a:endParaRPr lang="ru-RU" sz="2400" b="1" i="0" dirty="0">
              <a:solidFill>
                <a:schemeClr val="accent2">
                  <a:lumMod val="50000"/>
                </a:schemeClr>
              </a:solidFill>
              <a:effectLst/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1724" y="0"/>
            <a:ext cx="7822276" cy="1582141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Государственные закупки лекарств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622" y="1748118"/>
            <a:ext cx="879437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В среднем биологические препараты в 20 раз дороже, чем препараты, полученные путем химического синтеза. </a:t>
            </a: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Constantia" pitchFamily="18" charset="0"/>
              </a:rPr>
              <a:t>Четверть из 46 европейских стран не обеспечивают доступ к биологическим препаратам для лечения </a:t>
            </a:r>
            <a:r>
              <a:rPr lang="ru-RU" b="1" dirty="0" err="1" smtClean="0">
                <a:latin typeface="Constantia" pitchFamily="18" charset="0"/>
              </a:rPr>
              <a:t>ревматоидного</a:t>
            </a:r>
            <a:r>
              <a:rPr lang="ru-RU" b="1" dirty="0" smtClean="0">
                <a:latin typeface="Constantia" pitchFamily="18" charset="0"/>
              </a:rPr>
              <a:t> артрита . </a:t>
            </a:r>
          </a:p>
          <a:p>
            <a:pPr>
              <a:buFont typeface="Wingdings" pitchFamily="2" charset="2"/>
              <a:buChar char="§"/>
            </a:pPr>
            <a:endParaRPr lang="ru-RU" b="1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Constantia" pitchFamily="18" charset="0"/>
              </a:rPr>
              <a:t>В США онкологические больные имеют вдвое больший риск обанкротиться в сравнении с общей популяцией через год после постановки диагноза . Так, стоимость среднего 18-месячного курса лечения пациентки с диагнозом «рак молочной железы» с использованием препарата </a:t>
            </a:r>
            <a:r>
              <a:rPr lang="ru-RU" b="1" dirty="0" err="1" smtClean="0">
                <a:latin typeface="Constantia" pitchFamily="18" charset="0"/>
              </a:rPr>
              <a:t>трастузумаб</a:t>
            </a:r>
            <a:r>
              <a:rPr lang="ru-RU" b="1" dirty="0" smtClean="0">
                <a:latin typeface="Constantia" pitchFamily="18" charset="0"/>
              </a:rPr>
              <a:t> составляет более 180 тыс. долл. </a:t>
            </a: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>
                <a:latin typeface="Constantia" pitchFamily="18" charset="0"/>
              </a:rPr>
              <a:t>С момента появления и до 2020 г. экономия при использовании </a:t>
            </a:r>
            <a:r>
              <a:rPr lang="ru-RU" b="1" dirty="0" err="1">
                <a:latin typeface="Constantia" pitchFamily="18" charset="0"/>
              </a:rPr>
              <a:t>биоаналогов</a:t>
            </a:r>
            <a:r>
              <a:rPr lang="ru-RU" b="1" dirty="0">
                <a:latin typeface="Constantia" pitchFamily="18" charset="0"/>
              </a:rPr>
              <a:t> в странах ЕС составила 5,2 - 14,6% экономии расчетных затрат. В Германии после выхода </a:t>
            </a:r>
            <a:r>
              <a:rPr lang="ru-RU" b="1" dirty="0" err="1">
                <a:latin typeface="Constantia" pitchFamily="18" charset="0"/>
              </a:rPr>
              <a:t>биоаналога</a:t>
            </a:r>
            <a:r>
              <a:rPr lang="ru-RU" b="1" dirty="0">
                <a:latin typeface="Constantia" pitchFamily="18" charset="0"/>
              </a:rPr>
              <a:t> для лечения анемии  [</a:t>
            </a:r>
            <a:r>
              <a:rPr lang="ru-RU" b="1" dirty="0" err="1">
                <a:latin typeface="Constantia" pitchFamily="18" charset="0"/>
              </a:rPr>
              <a:t>Binocrit</a:t>
            </a:r>
            <a:r>
              <a:rPr lang="ru-RU" b="1" dirty="0">
                <a:latin typeface="Constantia" pitchFamily="18" charset="0"/>
              </a:rPr>
              <a:t>®]экономия составила 60 млн евро уже в первый год применения препарата . </a:t>
            </a:r>
          </a:p>
          <a:p>
            <a:r>
              <a:rPr lang="ru-RU" b="1" dirty="0" smtClean="0">
                <a:latin typeface="Constantia" pitchFamily="18" charset="0"/>
              </a:rPr>
              <a:t/>
            </a:r>
            <a:br>
              <a:rPr lang="ru-RU" b="1" dirty="0" smtClean="0">
                <a:latin typeface="Constantia" pitchFamily="18" charset="0"/>
              </a:rPr>
            </a:br>
            <a:endParaRPr lang="ru-RU" b="1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5920" y="161365"/>
            <a:ext cx="7498080" cy="1612919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Цена биопрепаратов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r"/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079" y="4997301"/>
            <a:ext cx="8484781" cy="14672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79929" y="0"/>
            <a:ext cx="8364070" cy="1459031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Производители </a:t>
            </a:r>
          </a:p>
          <a:p>
            <a:pPr algn="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оригинальных препаратов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87506" y="1763960"/>
            <a:ext cx="8256494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exclusivity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rights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– дополнительный период после истечения патента, когда воспроизведенные</a:t>
            </a:r>
            <a:r>
              <a:rPr kumimoji="0" lang="ru-RU" sz="2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ЛП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производить уже можно, но продавать еще нельзя.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200" b="1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патенты на</a:t>
            </a:r>
            <a:r>
              <a:rPr kumimoji="0" lang="ru-RU" sz="2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технологии производства,</a:t>
            </a:r>
            <a:r>
              <a:rPr kumimoji="0" lang="ru-RU" sz="2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лекарственные формы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latin typeface="Constantia" pitchFamily="18" charset="0"/>
              </a:rPr>
              <a:t>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200" b="1" dirty="0" smtClean="0">
              <a:latin typeface="Constantia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 dirty="0" smtClean="0">
                <a:latin typeface="Constantia" pitchFamily="18" charset="0"/>
              </a:rPr>
              <a:t>расширение показаний для педиатрической практики.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200" b="1" dirty="0" smtClean="0">
              <a:latin typeface="Constantia" pitchFamily="18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Constantia" pitchFamily="18" charset="0"/>
              </a:rPr>
              <a:t>	</a:t>
            </a:r>
            <a:endParaRPr lang="ru-RU" sz="22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466" y="5135524"/>
            <a:ext cx="8335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постоянные судебные иски на продление патентов и эксклюзивные права обычно проигрываются, но это сдвигает дату выхода воспроизведенного ЛП на рынок, и, как следствие, технически продлевает время монопольного пользования.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94964" y="0"/>
            <a:ext cx="6849035" cy="1582141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Развитие фармацевтики в ХХ-ХХ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вв</a:t>
            </a:r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ru-R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99612" y="3480278"/>
            <a:ext cx="1332000" cy="604800"/>
          </a:xfrm>
          <a:custGeom>
            <a:avLst/>
            <a:gdLst>
              <a:gd name="T0" fmla="*/ 1236 w 1236"/>
              <a:gd name="T1" fmla="*/ 0 h 559"/>
              <a:gd name="T2" fmla="*/ 1236 w 1236"/>
              <a:gd name="T3" fmla="*/ 559 h 559"/>
              <a:gd name="T4" fmla="*/ 72 w 1236"/>
              <a:gd name="T5" fmla="*/ 559 h 559"/>
              <a:gd name="T6" fmla="*/ 0 w 1236"/>
              <a:gd name="T7" fmla="*/ 464 h 559"/>
              <a:gd name="T8" fmla="*/ 0 w 1236"/>
              <a:gd name="T9" fmla="*/ 95 h 559"/>
              <a:gd name="T10" fmla="*/ 72 w 1236"/>
              <a:gd name="T11" fmla="*/ 0 h 559"/>
              <a:gd name="T12" fmla="*/ 1236 w 1236"/>
              <a:gd name="T13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6" h="559">
                <a:moveTo>
                  <a:pt x="1236" y="0"/>
                </a:moveTo>
                <a:cubicBezTo>
                  <a:pt x="1236" y="559"/>
                  <a:pt x="1236" y="559"/>
                  <a:pt x="1236" y="559"/>
                </a:cubicBezTo>
                <a:cubicBezTo>
                  <a:pt x="72" y="559"/>
                  <a:pt x="72" y="559"/>
                  <a:pt x="72" y="559"/>
                </a:cubicBezTo>
                <a:cubicBezTo>
                  <a:pt x="32" y="559"/>
                  <a:pt x="0" y="516"/>
                  <a:pt x="0" y="46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42"/>
                  <a:pt x="32" y="0"/>
                  <a:pt x="72" y="0"/>
                </a:cubicBezTo>
                <a:lnTo>
                  <a:pt x="1236" y="0"/>
                </a:ln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71380" y="3480278"/>
            <a:ext cx="1332000" cy="6048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cxnSp>
        <p:nvCxnSpPr>
          <p:cNvPr id="9" name="Straight Connector 1"/>
          <p:cNvCxnSpPr/>
          <p:nvPr/>
        </p:nvCxnSpPr>
        <p:spPr>
          <a:xfrm>
            <a:off x="3637380" y="4077323"/>
            <a:ext cx="0" cy="61845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/>
          <p:cNvCxnSpPr/>
          <p:nvPr/>
        </p:nvCxnSpPr>
        <p:spPr>
          <a:xfrm>
            <a:off x="1065612" y="4083238"/>
            <a:ext cx="0" cy="61845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"/>
          <p:cNvCxnSpPr/>
          <p:nvPr/>
        </p:nvCxnSpPr>
        <p:spPr>
          <a:xfrm rot="5400000">
            <a:off x="4654867" y="3257896"/>
            <a:ext cx="476652" cy="307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"/>
          <p:cNvCxnSpPr/>
          <p:nvPr/>
        </p:nvCxnSpPr>
        <p:spPr>
          <a:xfrm>
            <a:off x="2351496" y="2879303"/>
            <a:ext cx="0" cy="61845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364" y="3618891"/>
            <a:ext cx="665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latin typeface="Constantia" pitchFamily="18" charset="0"/>
              </a:rPr>
              <a:t>1900</a:t>
            </a:r>
            <a:endParaRPr lang="en-US" sz="1600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734649"/>
            <a:ext cx="2160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noProof="1" smtClean="0">
                <a:solidFill>
                  <a:prstClr val="black"/>
                </a:solidFill>
                <a:latin typeface="Constantia" pitchFamily="18" charset="0"/>
              </a:rPr>
              <a:t>Натуральные продукты и производные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[пенициллины,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сульфамиды, аспирин]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8" y="1616715"/>
            <a:ext cx="24288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noProof="1" smtClean="0">
                <a:solidFill>
                  <a:prstClr val="black"/>
                </a:solidFill>
                <a:latin typeface="Constantia" pitchFamily="18" charset="0"/>
              </a:rPr>
              <a:t>Изменение состояния сознания </a:t>
            </a:r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[психотропные препараты]</a:t>
            </a:r>
            <a:endParaRPr lang="ru-RU" dirty="0" smtClean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2752" y="4722791"/>
            <a:ext cx="23150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noProof="1" smtClean="0">
                <a:solidFill>
                  <a:prstClr val="black"/>
                </a:solidFill>
                <a:latin typeface="Constantia" pitchFamily="18" charset="0"/>
              </a:rPr>
              <a:t>Воздействие на рецепторы </a:t>
            </a:r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[негормональные противовоспалительные средства]</a:t>
            </a:r>
            <a:endParaRPr lang="ru-RU" dirty="0" smtClean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8390" y="1816905"/>
            <a:ext cx="2600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noProof="1" smtClean="0">
                <a:solidFill>
                  <a:prstClr val="black"/>
                </a:solidFill>
                <a:latin typeface="Constantia" pitchFamily="18" charset="0"/>
              </a:rPr>
              <a:t>Воздействие на ферменты </a:t>
            </a:r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[</a:t>
            </a:r>
            <a:r>
              <a:rPr lang="ru-RU" sz="1400" dirty="0" err="1" smtClean="0">
                <a:solidFill>
                  <a:prstClr val="black"/>
                </a:solidFill>
                <a:latin typeface="Constantia" pitchFamily="18" charset="0"/>
              </a:rPr>
              <a:t>гиполипидемические</a:t>
            </a:r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,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ингибиторы АПФ]</a:t>
            </a:r>
            <a:endParaRPr lang="en-US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685496" y="3480278"/>
            <a:ext cx="1332000" cy="6048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257264" y="3480278"/>
            <a:ext cx="1332000" cy="6048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8215370" y="2993691"/>
            <a:ext cx="730250" cy="1577975"/>
          </a:xfrm>
          <a:custGeom>
            <a:avLst/>
            <a:gdLst>
              <a:gd name="T0" fmla="*/ 644 w 677"/>
              <a:gd name="T1" fmla="*/ 783 h 1461"/>
              <a:gd name="T2" fmla="*/ 47 w 677"/>
              <a:gd name="T3" fmla="*/ 1422 h 1461"/>
              <a:gd name="T4" fmla="*/ 7 w 677"/>
              <a:gd name="T5" fmla="*/ 1398 h 1461"/>
              <a:gd name="T6" fmla="*/ 24 w 677"/>
              <a:gd name="T7" fmla="*/ 1296 h 1461"/>
              <a:gd name="T8" fmla="*/ 55 w 677"/>
              <a:gd name="T9" fmla="*/ 1102 h 1461"/>
              <a:gd name="T10" fmla="*/ 1 w 677"/>
              <a:gd name="T11" fmla="*/ 1010 h 1461"/>
              <a:gd name="T12" fmla="*/ 0 w 677"/>
              <a:gd name="T13" fmla="*/ 1010 h 1461"/>
              <a:gd name="T14" fmla="*/ 0 w 677"/>
              <a:gd name="T15" fmla="*/ 451 h 1461"/>
              <a:gd name="T16" fmla="*/ 53 w 677"/>
              <a:gd name="T17" fmla="*/ 359 h 1461"/>
              <a:gd name="T18" fmla="*/ 6 w 677"/>
              <a:gd name="T19" fmla="*/ 62 h 1461"/>
              <a:gd name="T20" fmla="*/ 47 w 677"/>
              <a:gd name="T21" fmla="*/ 38 h 1461"/>
              <a:gd name="T22" fmla="*/ 643 w 677"/>
              <a:gd name="T23" fmla="*/ 679 h 1461"/>
              <a:gd name="T24" fmla="*/ 644 w 677"/>
              <a:gd name="T25" fmla="*/ 783 h 1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7" h="1461">
                <a:moveTo>
                  <a:pt x="644" y="783"/>
                </a:moveTo>
                <a:cubicBezTo>
                  <a:pt x="47" y="1422"/>
                  <a:pt x="47" y="1422"/>
                  <a:pt x="47" y="1422"/>
                </a:cubicBezTo>
                <a:cubicBezTo>
                  <a:pt x="20" y="1461"/>
                  <a:pt x="2" y="1450"/>
                  <a:pt x="7" y="1398"/>
                </a:cubicBezTo>
                <a:cubicBezTo>
                  <a:pt x="24" y="1296"/>
                  <a:pt x="24" y="1296"/>
                  <a:pt x="24" y="1296"/>
                </a:cubicBezTo>
                <a:cubicBezTo>
                  <a:pt x="55" y="1102"/>
                  <a:pt x="55" y="1102"/>
                  <a:pt x="55" y="1102"/>
                </a:cubicBezTo>
                <a:cubicBezTo>
                  <a:pt x="65" y="1051"/>
                  <a:pt x="41" y="1010"/>
                  <a:pt x="1" y="1010"/>
                </a:cubicBezTo>
                <a:cubicBezTo>
                  <a:pt x="0" y="1010"/>
                  <a:pt x="0" y="1010"/>
                  <a:pt x="0" y="1010"/>
                </a:cubicBezTo>
                <a:cubicBezTo>
                  <a:pt x="0" y="451"/>
                  <a:pt x="0" y="451"/>
                  <a:pt x="0" y="451"/>
                </a:cubicBezTo>
                <a:cubicBezTo>
                  <a:pt x="39" y="450"/>
                  <a:pt x="63" y="409"/>
                  <a:pt x="53" y="359"/>
                </a:cubicBezTo>
                <a:cubicBezTo>
                  <a:pt x="6" y="62"/>
                  <a:pt x="6" y="62"/>
                  <a:pt x="6" y="62"/>
                </a:cubicBezTo>
                <a:cubicBezTo>
                  <a:pt x="2" y="10"/>
                  <a:pt x="20" y="0"/>
                  <a:pt x="47" y="38"/>
                </a:cubicBezTo>
                <a:cubicBezTo>
                  <a:pt x="643" y="679"/>
                  <a:pt x="643" y="679"/>
                  <a:pt x="643" y="679"/>
                </a:cubicBezTo>
                <a:cubicBezTo>
                  <a:pt x="677" y="707"/>
                  <a:pt x="677" y="754"/>
                  <a:pt x="644" y="783"/>
                </a:cubicBez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572164" y="3480278"/>
            <a:ext cx="1332000" cy="6048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18866" y="3614177"/>
            <a:ext cx="665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latin typeface="Constantia" pitchFamily="18" charset="0"/>
              </a:rPr>
              <a:t>1950</a:t>
            </a:r>
            <a:endParaRPr lang="en-US" sz="1600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4750" y="3618891"/>
            <a:ext cx="665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latin typeface="Constantia" pitchFamily="18" charset="0"/>
              </a:rPr>
              <a:t>1970</a:t>
            </a:r>
            <a:endParaRPr lang="en-US" sz="1600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0634" y="3618891"/>
            <a:ext cx="665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latin typeface="Constantia" pitchFamily="18" charset="0"/>
              </a:rPr>
              <a:t>1990</a:t>
            </a:r>
            <a:endParaRPr lang="en-US" sz="1600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6518" y="3618891"/>
            <a:ext cx="665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latin typeface="Constantia" pitchFamily="18" charset="0"/>
              </a:rPr>
              <a:t>2010</a:t>
            </a:r>
            <a:endParaRPr lang="en-US" sz="1600" dirty="0">
              <a:solidFill>
                <a:prstClr val="white"/>
              </a:solidFill>
              <a:latin typeface="Constantia" pitchFamily="18" charset="0"/>
            </a:endParaRPr>
          </a:p>
        </p:txBody>
      </p:sp>
      <p:cxnSp>
        <p:nvCxnSpPr>
          <p:cNvPr id="26" name="Straight Connector 1"/>
          <p:cNvCxnSpPr/>
          <p:nvPr/>
        </p:nvCxnSpPr>
        <p:spPr>
          <a:xfrm>
            <a:off x="6194640" y="4083238"/>
            <a:ext cx="0" cy="61845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57784" y="4714038"/>
            <a:ext cx="2600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noProof="1" smtClean="0">
                <a:solidFill>
                  <a:prstClr val="black"/>
                </a:solidFill>
                <a:latin typeface="Constantia" pitchFamily="18" charset="0"/>
              </a:rPr>
              <a:t>Генная инженерия </a:t>
            </a:r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[</a:t>
            </a:r>
            <a:r>
              <a:rPr lang="ru-RU" sz="1400" dirty="0" err="1" smtClean="0">
                <a:solidFill>
                  <a:prstClr val="black"/>
                </a:solidFill>
                <a:latin typeface="Constantia" pitchFamily="18" charset="0"/>
              </a:rPr>
              <a:t>биотехнологические</a:t>
            </a:r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 ЛС]</a:t>
            </a:r>
            <a:endParaRPr lang="ru-RU" dirty="0" smtClean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6883370" y="3480278"/>
            <a:ext cx="1332000" cy="6048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92920" y="3623078"/>
            <a:ext cx="665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latin typeface="Constantia" pitchFamily="18" charset="0"/>
              </a:rPr>
              <a:t>2020</a:t>
            </a:r>
            <a:endParaRPr lang="en-US" sz="1600" dirty="0">
              <a:solidFill>
                <a:prstClr val="white"/>
              </a:solidFill>
              <a:latin typeface="Constantia" pitchFamily="18" charset="0"/>
            </a:endParaRPr>
          </a:p>
        </p:txBody>
      </p:sp>
      <p:cxnSp>
        <p:nvCxnSpPr>
          <p:cNvPr id="30" name="Straight Connector 3"/>
          <p:cNvCxnSpPr/>
          <p:nvPr/>
        </p:nvCxnSpPr>
        <p:spPr>
          <a:xfrm rot="5400000">
            <a:off x="7309497" y="3293285"/>
            <a:ext cx="385457" cy="24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12561" y="1705092"/>
            <a:ext cx="23028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noProof="1" smtClean="0">
                <a:solidFill>
                  <a:prstClr val="black"/>
                </a:solidFill>
                <a:latin typeface="Constantia" pitchFamily="18" charset="0"/>
              </a:rPr>
              <a:t>Молекулярная биология </a:t>
            </a:r>
            <a:r>
              <a:rPr lang="ru-RU" sz="1400" dirty="0" smtClean="0">
                <a:solidFill>
                  <a:prstClr val="black"/>
                </a:solidFill>
                <a:latin typeface="Constantia" pitchFamily="18" charset="0"/>
              </a:rPr>
              <a:t>[Хронические дегенеративные заболевания, рак]</a:t>
            </a:r>
            <a:endParaRPr lang="en-US" sz="1400" dirty="0">
              <a:solidFill>
                <a:prstClr val="black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16" y="1502688"/>
            <a:ext cx="88114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Constantia" panose="02030602050306030303" pitchFamily="18" charset="0"/>
              </a:rPr>
              <a:t>Экономия </a:t>
            </a:r>
            <a:r>
              <a:rPr lang="ru-RU" sz="1900" b="1" dirty="0">
                <a:latin typeface="Constantia" panose="02030602050306030303" pitchFamily="18" charset="0"/>
              </a:rPr>
              <a:t>расходов на </a:t>
            </a:r>
            <a:r>
              <a:rPr lang="ru-RU" sz="1900" b="1" dirty="0" smtClean="0">
                <a:latin typeface="Constantia" panose="02030602050306030303" pitchFamily="18" charset="0"/>
              </a:rPr>
              <a:t>ЛП за </a:t>
            </a:r>
            <a:r>
              <a:rPr lang="ru-RU" sz="1900" b="1" dirty="0">
                <a:latin typeface="Constantia" panose="02030602050306030303" pitchFamily="18" charset="0"/>
              </a:rPr>
              <a:t>счёт воспроизведённых препаратов составляет ежегодно </a:t>
            </a:r>
            <a:r>
              <a:rPr lang="ru-RU" sz="1900" b="1" dirty="0">
                <a:solidFill>
                  <a:srgbClr val="C00000"/>
                </a:solidFill>
                <a:latin typeface="Constantia" panose="02030602050306030303" pitchFamily="18" charset="0"/>
              </a:rPr>
              <a:t>30 млрд. </a:t>
            </a:r>
            <a:r>
              <a:rPr lang="ru-RU" sz="19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евро </a:t>
            </a:r>
            <a:r>
              <a:rPr lang="ru-RU" sz="1900" b="1" dirty="0" smtClean="0">
                <a:latin typeface="Constantia" panose="02030602050306030303" pitchFamily="18" charset="0"/>
              </a:rPr>
              <a:t>в странах ЕС [по данным Европейской </a:t>
            </a:r>
            <a:r>
              <a:rPr lang="ru-RU" sz="1900" b="1" dirty="0">
                <a:latin typeface="Constantia" panose="02030602050306030303" pitchFamily="18" charset="0"/>
              </a:rPr>
              <a:t>ассоциации </a:t>
            </a:r>
            <a:r>
              <a:rPr lang="ru-RU" sz="1900" b="1" dirty="0" err="1">
                <a:latin typeface="Constantia" panose="02030602050306030303" pitchFamily="18" charset="0"/>
              </a:rPr>
              <a:t>генерических</a:t>
            </a:r>
            <a:r>
              <a:rPr lang="ru-RU" sz="1900" b="1" dirty="0">
                <a:latin typeface="Constantia" panose="02030602050306030303" pitchFamily="18" charset="0"/>
              </a:rPr>
              <a:t> препаратов </a:t>
            </a:r>
            <a:r>
              <a:rPr lang="ru-RU" sz="1900" b="1" dirty="0" smtClean="0">
                <a:latin typeface="Constantia" panose="02030602050306030303" pitchFamily="18" charset="0"/>
              </a:rPr>
              <a:t>[</a:t>
            </a:r>
            <a:r>
              <a:rPr lang="en-US" sz="1900" b="1" dirty="0" smtClean="0">
                <a:latin typeface="Constantia" panose="02030602050306030303" pitchFamily="18" charset="0"/>
              </a:rPr>
              <a:t>European </a:t>
            </a:r>
            <a:r>
              <a:rPr lang="en-US" sz="1900" b="1" dirty="0">
                <a:latin typeface="Constantia" panose="02030602050306030303" pitchFamily="18" charset="0"/>
              </a:rPr>
              <a:t>Generic Medicines Association, EGA</a:t>
            </a:r>
            <a:r>
              <a:rPr lang="ru-RU" sz="1900" b="1" dirty="0" smtClean="0">
                <a:latin typeface="Constantia" panose="02030602050306030303" pitchFamily="18" charset="0"/>
              </a:rPr>
              <a:t>11</a:t>
            </a:r>
            <a:r>
              <a:rPr lang="ru-RU" sz="1900" b="1" dirty="0">
                <a:latin typeface="Constantia" panose="02030602050306030303" pitchFamily="18" charset="0"/>
              </a:rPr>
              <a:t>]. </a:t>
            </a:r>
            <a:endParaRPr lang="ru-RU" sz="1900" b="1" dirty="0" smtClean="0">
              <a:latin typeface="Constantia" panose="02030602050306030303" pitchFamily="18" charset="0"/>
            </a:endParaRPr>
          </a:p>
          <a:p>
            <a:endParaRPr lang="ru-RU" sz="1900" b="1" dirty="0">
              <a:latin typeface="Constantia" panose="02030602050306030303" pitchFamily="18" charset="0"/>
            </a:endParaRPr>
          </a:p>
          <a:p>
            <a:r>
              <a:rPr lang="ru-RU" sz="1900" b="1" dirty="0" smtClean="0">
                <a:latin typeface="Constantia" panose="02030602050306030303" pitchFamily="18" charset="0"/>
              </a:rPr>
              <a:t>За период 1999-2010гг., по данным IMS </a:t>
            </a:r>
            <a:r>
              <a:rPr lang="ru-RU" sz="1900" b="1" dirty="0" err="1" smtClean="0">
                <a:latin typeface="Constantia" panose="02030602050306030303" pitchFamily="18" charset="0"/>
              </a:rPr>
              <a:t>Health</a:t>
            </a:r>
            <a:r>
              <a:rPr lang="ru-RU" sz="1900" b="1" dirty="0" smtClean="0">
                <a:latin typeface="Constantia" panose="02030602050306030303" pitchFamily="18" charset="0"/>
              </a:rPr>
              <a:t>, применение </a:t>
            </a:r>
            <a:r>
              <a:rPr lang="ru-RU" sz="1900" b="1" dirty="0">
                <a:latin typeface="Constantia" panose="02030602050306030303" pitchFamily="18" charset="0"/>
              </a:rPr>
              <a:t>одоб­ренных </a:t>
            </a:r>
            <a:r>
              <a:rPr lang="ru-RU" sz="1900" b="1" dirty="0" smtClean="0">
                <a:latin typeface="Constantia" panose="02030602050306030303" pitchFamily="18" charset="0"/>
              </a:rPr>
              <a:t>Управлением по контролю за пищевыми продуктами и лекарственными средствами США [</a:t>
            </a:r>
            <a:r>
              <a:rPr lang="ru-RU" sz="1900" b="1" dirty="0" err="1" smtClean="0">
                <a:latin typeface="Constantia" panose="02030602050306030303" pitchFamily="18" charset="0"/>
              </a:rPr>
              <a:t>Food</a:t>
            </a:r>
            <a:r>
              <a:rPr lang="ru-RU" sz="1900" b="1" dirty="0" smtClean="0">
                <a:latin typeface="Constantia" panose="02030602050306030303" pitchFamily="18" charset="0"/>
              </a:rPr>
              <a:t> </a:t>
            </a:r>
            <a:r>
              <a:rPr lang="ru-RU" sz="1900" b="1" dirty="0" err="1" smtClean="0">
                <a:latin typeface="Constantia" panose="02030602050306030303" pitchFamily="18" charset="0"/>
              </a:rPr>
              <a:t>and</a:t>
            </a:r>
            <a:r>
              <a:rPr lang="ru-RU" sz="1900" b="1" dirty="0" smtClean="0">
                <a:latin typeface="Constantia" panose="02030602050306030303" pitchFamily="18" charset="0"/>
              </a:rPr>
              <a:t> </a:t>
            </a:r>
            <a:r>
              <a:rPr lang="ru-RU" sz="1900" b="1" dirty="0" err="1" smtClean="0">
                <a:latin typeface="Constantia" panose="02030602050306030303" pitchFamily="18" charset="0"/>
              </a:rPr>
              <a:t>Drug</a:t>
            </a:r>
            <a:r>
              <a:rPr lang="ru-RU" sz="1900" b="1" dirty="0" smtClean="0">
                <a:latin typeface="Constantia" panose="02030602050306030303" pitchFamily="18" charset="0"/>
              </a:rPr>
              <a:t> </a:t>
            </a:r>
            <a:r>
              <a:rPr lang="ru-RU" sz="1900" b="1" dirty="0" err="1" smtClean="0">
                <a:latin typeface="Constantia" panose="02030602050306030303" pitchFamily="18" charset="0"/>
              </a:rPr>
              <a:t>Administration</a:t>
            </a:r>
            <a:r>
              <a:rPr lang="ru-RU" sz="1900" b="1" dirty="0" smtClean="0">
                <a:latin typeface="Constantia" panose="02030602050306030303" pitchFamily="18" charset="0"/>
              </a:rPr>
              <a:t> — FDA] воспроизведенных рецептурных </a:t>
            </a:r>
            <a:r>
              <a:rPr lang="ru-RU" sz="1900" b="1" dirty="0">
                <a:latin typeface="Constantia" panose="02030602050306030303" pitchFamily="18" charset="0"/>
              </a:rPr>
              <a:t>препаратов позволило американской системе здравоохранения сэкономить </a:t>
            </a:r>
            <a:r>
              <a:rPr lang="ru-RU" sz="19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1,031 </a:t>
            </a:r>
            <a:r>
              <a:rPr lang="ru-RU" sz="1900" b="1" dirty="0">
                <a:solidFill>
                  <a:srgbClr val="C00000"/>
                </a:solidFill>
                <a:latin typeface="Constantia" panose="02030602050306030303" pitchFamily="18" charset="0"/>
              </a:rPr>
              <a:t>трлн дол. </a:t>
            </a:r>
            <a:endParaRPr lang="ru-RU" sz="1900" b="1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endParaRPr lang="ru-RU" sz="1900" b="1" dirty="0" smtClean="0">
              <a:latin typeface="Constantia" panose="02030602050306030303" pitchFamily="18" charset="0"/>
            </a:endParaRPr>
          </a:p>
          <a:p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Увеличение доли воспроизведенных ЛП 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на фармацевтическом рынке благоприятно влияет на экономию бюджетных средств стран. </a:t>
            </a:r>
            <a:endParaRPr lang="ru-RU" sz="1900" b="1" dirty="0" smtClean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ru-RU" sz="19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Выход на рынок новых оригинальных препаратов влечёт за собой повышение расходов, вместе с тем, увеличение доли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воспроизведенных ЛП на 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фармацевтическом рынке способствует экономии бюджетных средств и сокращению государственных расходов на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ЛП. </a:t>
            </a:r>
            <a:endParaRPr lang="ru-RU" sz="19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4938" y="-144039"/>
            <a:ext cx="9144000" cy="1582141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Воспроизведенные ЛП – повышение доступности терапии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477" y="2703569"/>
            <a:ext cx="797441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Проблема доступности актуальна во всем мире. Например, средняя стоимость лечения онкологическими препаратами постоянно растет [в т. ч. за счет увеличивающейся доли </a:t>
            </a:r>
            <a:r>
              <a:rPr lang="ru-RU" sz="2800" b="1" dirty="0" err="1" smtClean="0">
                <a:latin typeface="Constantia" pitchFamily="18" charset="0"/>
              </a:rPr>
              <a:t>орфанных</a:t>
            </a:r>
            <a:r>
              <a:rPr lang="ru-RU" sz="2800" b="1" dirty="0" smtClean="0">
                <a:latin typeface="Constantia" pitchFamily="18" charset="0"/>
              </a:rPr>
              <a:t> ЛП]. </a:t>
            </a:r>
          </a:p>
          <a:p>
            <a:endParaRPr lang="ru-RU" sz="2400" b="1" dirty="0" smtClean="0">
              <a:latin typeface="Constantia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09823" y="212650"/>
            <a:ext cx="7432158" cy="176500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Доступность новых препаратов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Стрелка вверх 113"/>
          <p:cNvSpPr/>
          <p:nvPr/>
        </p:nvSpPr>
        <p:spPr>
          <a:xfrm>
            <a:off x="6156176" y="476672"/>
            <a:ext cx="2736304" cy="6048672"/>
          </a:xfrm>
          <a:prstGeom prst="upArrow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Заголовок 122"/>
          <p:cNvSpPr>
            <a:spLocks noGrp="1"/>
          </p:cNvSpPr>
          <p:nvPr>
            <p:ph type="title"/>
          </p:nvPr>
        </p:nvSpPr>
        <p:spPr>
          <a:xfrm>
            <a:off x="24938" y="249382"/>
            <a:ext cx="9001156" cy="1571604"/>
          </a:xfrm>
        </p:spPr>
        <p:txBody>
          <a:bodyPr>
            <a:noAutofit/>
          </a:bodyPr>
          <a:lstStyle/>
          <a:p>
            <a:pPr algn="r"/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Причины роста затрат на лекарства</a:t>
            </a:r>
            <a:endParaRPr lang="ru-RU" sz="5400" noProof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115" name="Рисунок 114" descr="i (1)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5437" y="5055312"/>
            <a:ext cx="1718563" cy="1802688"/>
          </a:xfrm>
          <a:prstGeom prst="rect">
            <a:avLst/>
          </a:prstGeom>
          <a:noFill/>
        </p:spPr>
      </p:pic>
      <p:sp>
        <p:nvSpPr>
          <p:cNvPr id="113" name="Содержимое 112"/>
          <p:cNvSpPr>
            <a:spLocks noGrp="1"/>
          </p:cNvSpPr>
          <p:nvPr>
            <p:ph idx="1"/>
          </p:nvPr>
        </p:nvSpPr>
        <p:spPr>
          <a:xfrm>
            <a:off x="304866" y="2491592"/>
            <a:ext cx="8587614" cy="487260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3200" b="1" dirty="0" smtClean="0">
                <a:latin typeface="Corbel" pitchFamily="34" charset="0"/>
              </a:rPr>
              <a:t> </a:t>
            </a:r>
            <a:r>
              <a:rPr lang="ru-RU" b="1" dirty="0" smtClean="0">
                <a:latin typeface="Constantia" panose="02030602050306030303" pitchFamily="18" charset="0"/>
              </a:rPr>
              <a:t>Замена старых ЛП новыми, более дорогими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ru-RU" b="1" dirty="0" smtClean="0">
                <a:latin typeface="Constantia" panose="02030602050306030303" pitchFamily="18" charset="0"/>
              </a:rPr>
              <a:t> Расширение применения ЛП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ru-RU" b="1" dirty="0" smtClean="0">
                <a:latin typeface="Constantia" panose="02030602050306030303" pitchFamily="18" charset="0"/>
              </a:rPr>
              <a:t> Рост цен на существующие ЛП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ru-RU" b="1" dirty="0" smtClean="0">
                <a:latin typeface="Constantia" panose="02030602050306030303" pitchFamily="18" charset="0"/>
              </a:rPr>
              <a:t> Появление новых ЛП от болезней, для которых ранее не было эффективного лечения и профилактики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ru-RU" b="1" dirty="0" smtClean="0">
                <a:latin typeface="Constantia" panose="02030602050306030303" pitchFamily="18" charset="0"/>
              </a:rPr>
              <a:t> Манипуляции фармацевтических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17816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91116" y="1807535"/>
            <a:ext cx="7804298" cy="42849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1749" y="1881963"/>
            <a:ext cx="75278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nstantia" pitchFamily="18" charset="0"/>
              </a:rPr>
              <a:t>Один из главных ограничителей и одновременно двигателей фармацевтического рынка – ограниченность бюджета и необходимость сдерживания роста расходов на лекарства</a:t>
            </a:r>
            <a:endParaRPr lang="ru-RU" sz="36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3A33CE5-893C-4F7F-B1AF-91C64995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09" y="166563"/>
            <a:ext cx="6816552" cy="1268413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44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itchFamily="18" charset="0"/>
              </a:rPr>
              <a:t>Лекарственное обеспечение населения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63042F5-DE9C-4DEB-B6DF-9760904A54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54051" y="2175201"/>
            <a:ext cx="3529723" cy="2584261"/>
            <a:chOff x="1626" y="990"/>
            <a:chExt cx="2308" cy="1509"/>
          </a:xfr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CBD1388-B1AA-40CC-8CC1-2EC5B355E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1217"/>
              <a:ext cx="982" cy="1055"/>
            </a:xfrm>
            <a:custGeom>
              <a:avLst/>
              <a:gdLst>
                <a:gd name="T0" fmla="*/ 772 w 1090"/>
                <a:gd name="T1" fmla="*/ 27 h 1170"/>
                <a:gd name="T2" fmla="*/ 1013 w 1090"/>
                <a:gd name="T3" fmla="*/ 77 h 1170"/>
                <a:gd name="T4" fmla="*/ 1013 w 1090"/>
                <a:gd name="T5" fmla="*/ 77 h 1170"/>
                <a:gd name="T6" fmla="*/ 1081 w 1090"/>
                <a:gd name="T7" fmla="*/ 353 h 1170"/>
                <a:gd name="T8" fmla="*/ 940 w 1090"/>
                <a:gd name="T9" fmla="*/ 425 h 1170"/>
                <a:gd name="T10" fmla="*/ 855 w 1090"/>
                <a:gd name="T11" fmla="*/ 414 h 1170"/>
                <a:gd name="T12" fmla="*/ 683 w 1090"/>
                <a:gd name="T13" fmla="*/ 585 h 1170"/>
                <a:gd name="T14" fmla="*/ 855 w 1090"/>
                <a:gd name="T15" fmla="*/ 757 h 1170"/>
                <a:gd name="T16" fmla="*/ 940 w 1090"/>
                <a:gd name="T17" fmla="*/ 746 h 1170"/>
                <a:gd name="T18" fmla="*/ 1063 w 1090"/>
                <a:gd name="T19" fmla="*/ 850 h 1170"/>
                <a:gd name="T20" fmla="*/ 1013 w 1090"/>
                <a:gd name="T21" fmla="*/ 1093 h 1170"/>
                <a:gd name="T22" fmla="*/ 1013 w 1090"/>
                <a:gd name="T23" fmla="*/ 1093 h 1170"/>
                <a:gd name="T24" fmla="*/ 739 w 1090"/>
                <a:gd name="T25" fmla="*/ 1161 h 1170"/>
                <a:gd name="T26" fmla="*/ 668 w 1090"/>
                <a:gd name="T27" fmla="*/ 1020 h 1170"/>
                <a:gd name="T28" fmla="*/ 679 w 1090"/>
                <a:gd name="T29" fmla="*/ 935 h 1170"/>
                <a:gd name="T30" fmla="*/ 507 w 1090"/>
                <a:gd name="T31" fmla="*/ 763 h 1170"/>
                <a:gd name="T32" fmla="*/ 336 w 1090"/>
                <a:gd name="T33" fmla="*/ 935 h 1170"/>
                <a:gd name="T34" fmla="*/ 347 w 1090"/>
                <a:gd name="T35" fmla="*/ 1020 h 1170"/>
                <a:gd name="T36" fmla="*/ 242 w 1090"/>
                <a:gd name="T37" fmla="*/ 1143 h 1170"/>
                <a:gd name="T38" fmla="*/ 0 w 1090"/>
                <a:gd name="T39" fmla="*/ 1093 h 1170"/>
                <a:gd name="T40" fmla="*/ 0 w 1090"/>
                <a:gd name="T41" fmla="*/ 77 h 1170"/>
                <a:gd name="T42" fmla="*/ 275 w 1090"/>
                <a:gd name="T43" fmla="*/ 9 h 1170"/>
                <a:gd name="T44" fmla="*/ 347 w 1090"/>
                <a:gd name="T45" fmla="*/ 150 h 1170"/>
                <a:gd name="T46" fmla="*/ 336 w 1090"/>
                <a:gd name="T47" fmla="*/ 236 h 1170"/>
                <a:gd name="T48" fmla="*/ 507 w 1090"/>
                <a:gd name="T49" fmla="*/ 407 h 1170"/>
                <a:gd name="T50" fmla="*/ 679 w 1090"/>
                <a:gd name="T51" fmla="*/ 236 h 1170"/>
                <a:gd name="T52" fmla="*/ 668 w 1090"/>
                <a:gd name="T53" fmla="*/ 150 h 1170"/>
                <a:gd name="T54" fmla="*/ 772 w 1090"/>
                <a:gd name="T55" fmla="*/ 27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0" h="1170">
                  <a:moveTo>
                    <a:pt x="772" y="27"/>
                  </a:moveTo>
                  <a:cubicBezTo>
                    <a:pt x="1013" y="77"/>
                    <a:pt x="1013" y="77"/>
                    <a:pt x="1013" y="77"/>
                  </a:cubicBezTo>
                  <a:cubicBezTo>
                    <a:pt x="1013" y="77"/>
                    <a:pt x="1013" y="77"/>
                    <a:pt x="1013" y="77"/>
                  </a:cubicBezTo>
                  <a:cubicBezTo>
                    <a:pt x="1065" y="221"/>
                    <a:pt x="1072" y="281"/>
                    <a:pt x="1081" y="353"/>
                  </a:cubicBezTo>
                  <a:cubicBezTo>
                    <a:pt x="1090" y="426"/>
                    <a:pt x="1027" y="458"/>
                    <a:pt x="940" y="425"/>
                  </a:cubicBezTo>
                  <a:cubicBezTo>
                    <a:pt x="940" y="425"/>
                    <a:pt x="912" y="414"/>
                    <a:pt x="855" y="414"/>
                  </a:cubicBezTo>
                  <a:cubicBezTo>
                    <a:pt x="760" y="414"/>
                    <a:pt x="683" y="490"/>
                    <a:pt x="683" y="585"/>
                  </a:cubicBezTo>
                  <a:cubicBezTo>
                    <a:pt x="683" y="680"/>
                    <a:pt x="760" y="757"/>
                    <a:pt x="855" y="757"/>
                  </a:cubicBezTo>
                  <a:cubicBezTo>
                    <a:pt x="912" y="757"/>
                    <a:pt x="940" y="746"/>
                    <a:pt x="940" y="746"/>
                  </a:cubicBezTo>
                  <a:cubicBezTo>
                    <a:pt x="1027" y="712"/>
                    <a:pt x="1082" y="759"/>
                    <a:pt x="1063" y="850"/>
                  </a:cubicBezTo>
                  <a:cubicBezTo>
                    <a:pt x="1013" y="1093"/>
                    <a:pt x="1013" y="1093"/>
                    <a:pt x="1013" y="1093"/>
                  </a:cubicBezTo>
                  <a:cubicBezTo>
                    <a:pt x="1013" y="1093"/>
                    <a:pt x="1013" y="1093"/>
                    <a:pt x="1013" y="1093"/>
                  </a:cubicBezTo>
                  <a:cubicBezTo>
                    <a:pt x="871" y="1145"/>
                    <a:pt x="811" y="1152"/>
                    <a:pt x="739" y="1161"/>
                  </a:cubicBezTo>
                  <a:cubicBezTo>
                    <a:pt x="667" y="1170"/>
                    <a:pt x="635" y="1107"/>
                    <a:pt x="668" y="1020"/>
                  </a:cubicBezTo>
                  <a:cubicBezTo>
                    <a:pt x="668" y="1020"/>
                    <a:pt x="679" y="992"/>
                    <a:pt x="679" y="935"/>
                  </a:cubicBezTo>
                  <a:cubicBezTo>
                    <a:pt x="679" y="840"/>
                    <a:pt x="602" y="763"/>
                    <a:pt x="507" y="763"/>
                  </a:cubicBezTo>
                  <a:cubicBezTo>
                    <a:pt x="413" y="763"/>
                    <a:pt x="336" y="840"/>
                    <a:pt x="336" y="935"/>
                  </a:cubicBezTo>
                  <a:cubicBezTo>
                    <a:pt x="336" y="992"/>
                    <a:pt x="347" y="1020"/>
                    <a:pt x="347" y="1020"/>
                  </a:cubicBezTo>
                  <a:cubicBezTo>
                    <a:pt x="380" y="1107"/>
                    <a:pt x="333" y="1162"/>
                    <a:pt x="242" y="1143"/>
                  </a:cubicBezTo>
                  <a:cubicBezTo>
                    <a:pt x="0" y="1093"/>
                    <a:pt x="0" y="1093"/>
                    <a:pt x="0" y="109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4" y="26"/>
                    <a:pt x="203" y="18"/>
                    <a:pt x="275" y="9"/>
                  </a:cubicBezTo>
                  <a:cubicBezTo>
                    <a:pt x="348" y="0"/>
                    <a:pt x="380" y="63"/>
                    <a:pt x="347" y="150"/>
                  </a:cubicBezTo>
                  <a:cubicBezTo>
                    <a:pt x="347" y="150"/>
                    <a:pt x="336" y="178"/>
                    <a:pt x="336" y="236"/>
                  </a:cubicBezTo>
                  <a:cubicBezTo>
                    <a:pt x="336" y="330"/>
                    <a:pt x="413" y="407"/>
                    <a:pt x="507" y="407"/>
                  </a:cubicBezTo>
                  <a:cubicBezTo>
                    <a:pt x="602" y="407"/>
                    <a:pt x="679" y="330"/>
                    <a:pt x="679" y="236"/>
                  </a:cubicBezTo>
                  <a:cubicBezTo>
                    <a:pt x="679" y="178"/>
                    <a:pt x="668" y="150"/>
                    <a:pt x="668" y="150"/>
                  </a:cubicBezTo>
                  <a:cubicBezTo>
                    <a:pt x="635" y="63"/>
                    <a:pt x="682" y="8"/>
                    <a:pt x="772" y="2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9A6EA81-8A7D-4042-9A26-9D4B61C32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990"/>
              <a:ext cx="1211" cy="1509"/>
            </a:xfrm>
            <a:custGeom>
              <a:avLst/>
              <a:gdLst>
                <a:gd name="T0" fmla="*/ 0 w 1345"/>
                <a:gd name="T1" fmla="*/ 837 h 1674"/>
                <a:gd name="T2" fmla="*/ 172 w 1345"/>
                <a:gd name="T3" fmla="*/ 666 h 1674"/>
                <a:gd name="T4" fmla="*/ 257 w 1345"/>
                <a:gd name="T5" fmla="*/ 677 h 1674"/>
                <a:gd name="T6" fmla="*/ 398 w 1345"/>
                <a:gd name="T7" fmla="*/ 605 h 1674"/>
                <a:gd name="T8" fmla="*/ 330 w 1345"/>
                <a:gd name="T9" fmla="*/ 329 h 1674"/>
                <a:gd name="T10" fmla="*/ 572 w 1345"/>
                <a:gd name="T11" fmla="*/ 380 h 1674"/>
                <a:gd name="T12" fmla="*/ 677 w 1345"/>
                <a:gd name="T13" fmla="*/ 257 h 1674"/>
                <a:gd name="T14" fmla="*/ 666 w 1345"/>
                <a:gd name="T15" fmla="*/ 171 h 1674"/>
                <a:gd name="T16" fmla="*/ 837 w 1345"/>
                <a:gd name="T17" fmla="*/ 0 h 1674"/>
                <a:gd name="T18" fmla="*/ 1009 w 1345"/>
                <a:gd name="T19" fmla="*/ 171 h 1674"/>
                <a:gd name="T20" fmla="*/ 998 w 1345"/>
                <a:gd name="T21" fmla="*/ 257 h 1674"/>
                <a:gd name="T22" fmla="*/ 1069 w 1345"/>
                <a:gd name="T23" fmla="*/ 398 h 1674"/>
                <a:gd name="T24" fmla="*/ 1345 w 1345"/>
                <a:gd name="T25" fmla="*/ 329 h 1674"/>
                <a:gd name="T26" fmla="*/ 1345 w 1345"/>
                <a:gd name="T27" fmla="*/ 1345 h 1674"/>
                <a:gd name="T28" fmla="*/ 1102 w 1345"/>
                <a:gd name="T29" fmla="*/ 1294 h 1674"/>
                <a:gd name="T30" fmla="*/ 998 w 1345"/>
                <a:gd name="T31" fmla="*/ 1417 h 1674"/>
                <a:gd name="T32" fmla="*/ 1009 w 1345"/>
                <a:gd name="T33" fmla="*/ 1503 h 1674"/>
                <a:gd name="T34" fmla="*/ 837 w 1345"/>
                <a:gd name="T35" fmla="*/ 1674 h 1674"/>
                <a:gd name="T36" fmla="*/ 666 w 1345"/>
                <a:gd name="T37" fmla="*/ 1503 h 1674"/>
                <a:gd name="T38" fmla="*/ 677 w 1345"/>
                <a:gd name="T39" fmla="*/ 1417 h 1674"/>
                <a:gd name="T40" fmla="*/ 605 w 1345"/>
                <a:gd name="T41" fmla="*/ 1276 h 1674"/>
                <a:gd name="T42" fmla="*/ 330 w 1345"/>
                <a:gd name="T43" fmla="*/ 1345 h 1674"/>
                <a:gd name="T44" fmla="*/ 380 w 1345"/>
                <a:gd name="T45" fmla="*/ 1102 h 1674"/>
                <a:gd name="T46" fmla="*/ 257 w 1345"/>
                <a:gd name="T47" fmla="*/ 998 h 1674"/>
                <a:gd name="T48" fmla="*/ 172 w 1345"/>
                <a:gd name="T49" fmla="*/ 1009 h 1674"/>
                <a:gd name="T50" fmla="*/ 0 w 1345"/>
                <a:gd name="T51" fmla="*/ 837 h 1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5" h="1674">
                  <a:moveTo>
                    <a:pt x="0" y="837"/>
                  </a:moveTo>
                  <a:cubicBezTo>
                    <a:pt x="0" y="742"/>
                    <a:pt x="77" y="666"/>
                    <a:pt x="172" y="666"/>
                  </a:cubicBezTo>
                  <a:cubicBezTo>
                    <a:pt x="229" y="666"/>
                    <a:pt x="257" y="677"/>
                    <a:pt x="257" y="677"/>
                  </a:cubicBezTo>
                  <a:cubicBezTo>
                    <a:pt x="344" y="710"/>
                    <a:pt x="407" y="678"/>
                    <a:pt x="398" y="605"/>
                  </a:cubicBezTo>
                  <a:cubicBezTo>
                    <a:pt x="389" y="533"/>
                    <a:pt x="382" y="473"/>
                    <a:pt x="330" y="329"/>
                  </a:cubicBezTo>
                  <a:cubicBezTo>
                    <a:pt x="572" y="380"/>
                    <a:pt x="572" y="380"/>
                    <a:pt x="572" y="380"/>
                  </a:cubicBezTo>
                  <a:cubicBezTo>
                    <a:pt x="663" y="399"/>
                    <a:pt x="710" y="343"/>
                    <a:pt x="677" y="257"/>
                  </a:cubicBezTo>
                  <a:cubicBezTo>
                    <a:pt x="677" y="257"/>
                    <a:pt x="666" y="229"/>
                    <a:pt x="666" y="171"/>
                  </a:cubicBezTo>
                  <a:cubicBezTo>
                    <a:pt x="666" y="77"/>
                    <a:pt x="743" y="0"/>
                    <a:pt x="837" y="0"/>
                  </a:cubicBezTo>
                  <a:cubicBezTo>
                    <a:pt x="932" y="0"/>
                    <a:pt x="1009" y="77"/>
                    <a:pt x="1009" y="171"/>
                  </a:cubicBezTo>
                  <a:cubicBezTo>
                    <a:pt x="1009" y="229"/>
                    <a:pt x="998" y="257"/>
                    <a:pt x="998" y="257"/>
                  </a:cubicBezTo>
                  <a:cubicBezTo>
                    <a:pt x="965" y="343"/>
                    <a:pt x="997" y="407"/>
                    <a:pt x="1069" y="398"/>
                  </a:cubicBezTo>
                  <a:cubicBezTo>
                    <a:pt x="1142" y="389"/>
                    <a:pt x="1201" y="381"/>
                    <a:pt x="1345" y="329"/>
                  </a:cubicBezTo>
                  <a:cubicBezTo>
                    <a:pt x="1345" y="1345"/>
                    <a:pt x="1345" y="1345"/>
                    <a:pt x="1345" y="1345"/>
                  </a:cubicBezTo>
                  <a:cubicBezTo>
                    <a:pt x="1102" y="1294"/>
                    <a:pt x="1102" y="1294"/>
                    <a:pt x="1102" y="1294"/>
                  </a:cubicBezTo>
                  <a:cubicBezTo>
                    <a:pt x="1012" y="1275"/>
                    <a:pt x="965" y="1331"/>
                    <a:pt x="998" y="1417"/>
                  </a:cubicBezTo>
                  <a:cubicBezTo>
                    <a:pt x="998" y="1417"/>
                    <a:pt x="1009" y="1445"/>
                    <a:pt x="1009" y="1503"/>
                  </a:cubicBezTo>
                  <a:cubicBezTo>
                    <a:pt x="1009" y="1597"/>
                    <a:pt x="932" y="1674"/>
                    <a:pt x="837" y="1674"/>
                  </a:cubicBezTo>
                  <a:cubicBezTo>
                    <a:pt x="743" y="1674"/>
                    <a:pt x="666" y="1597"/>
                    <a:pt x="666" y="1503"/>
                  </a:cubicBezTo>
                  <a:cubicBezTo>
                    <a:pt x="666" y="1445"/>
                    <a:pt x="677" y="1417"/>
                    <a:pt x="677" y="1417"/>
                  </a:cubicBezTo>
                  <a:cubicBezTo>
                    <a:pt x="710" y="1331"/>
                    <a:pt x="678" y="1267"/>
                    <a:pt x="605" y="1276"/>
                  </a:cubicBezTo>
                  <a:cubicBezTo>
                    <a:pt x="533" y="1285"/>
                    <a:pt x="474" y="1293"/>
                    <a:pt x="330" y="1345"/>
                  </a:cubicBezTo>
                  <a:cubicBezTo>
                    <a:pt x="380" y="1102"/>
                    <a:pt x="380" y="1102"/>
                    <a:pt x="380" y="1102"/>
                  </a:cubicBezTo>
                  <a:cubicBezTo>
                    <a:pt x="399" y="1011"/>
                    <a:pt x="344" y="964"/>
                    <a:pt x="257" y="998"/>
                  </a:cubicBezTo>
                  <a:cubicBezTo>
                    <a:pt x="257" y="998"/>
                    <a:pt x="229" y="1009"/>
                    <a:pt x="172" y="1009"/>
                  </a:cubicBezTo>
                  <a:cubicBezTo>
                    <a:pt x="77" y="1009"/>
                    <a:pt x="0" y="932"/>
                    <a:pt x="0" y="83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8436" name="TextBox 15">
            <a:extLst>
              <a:ext uri="{FF2B5EF4-FFF2-40B4-BE49-F238E27FC236}">
                <a16:creationId xmlns:a16="http://schemas.microsoft.com/office/drawing/2014/main" id="{1BA93878-405D-4D71-A397-50911B95B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77" y="2726575"/>
            <a:ext cx="23574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600" b="1" noProof="1">
                <a:latin typeface="Constantia" pitchFamily="18" charset="0"/>
                <a:cs typeface="+mn-cs"/>
              </a:rPr>
              <a:t>Доступность лекарств для населения</a:t>
            </a:r>
          </a:p>
        </p:txBody>
      </p:sp>
      <p:sp>
        <p:nvSpPr>
          <p:cNvPr id="18437" name="TextBox 16">
            <a:extLst>
              <a:ext uri="{FF2B5EF4-FFF2-40B4-BE49-F238E27FC236}">
                <a16:creationId xmlns:a16="http://schemas.microsoft.com/office/drawing/2014/main" id="{AFD32946-5033-47A4-9221-005BA7777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774" y="2726575"/>
            <a:ext cx="302672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600" b="1" noProof="1">
                <a:latin typeface="Constantia" panose="02030602050306030303" pitchFamily="18" charset="0"/>
                <a:cs typeface="Times New Roman" pitchFamily="18" charset="0"/>
              </a:rPr>
              <a:t>Рациональность государственных затрат</a:t>
            </a:r>
          </a:p>
        </p:txBody>
      </p:sp>
    </p:spTree>
    <p:extLst>
      <p:ext uri="{BB962C8B-B14F-4D97-AF65-F5344CB8AC3E}">
        <p14:creationId xmlns:p14="http://schemas.microsoft.com/office/powerpoint/2010/main" val="14782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0" name="Группа 14"/>
          <p:cNvGrpSpPr>
            <a:grpSpLocks/>
          </p:cNvGrpSpPr>
          <p:nvPr/>
        </p:nvGrpSpPr>
        <p:grpSpPr bwMode="auto">
          <a:xfrm>
            <a:off x="0" y="1857375"/>
            <a:ext cx="9144000" cy="428625"/>
            <a:chOff x="2247469" y="48635"/>
            <a:chExt cx="2198846" cy="1759076"/>
          </a:xfrm>
        </p:grpSpPr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2B5A653B-76A1-4923-A78B-8BD42394B0DE}"/>
                </a:ext>
              </a:extLst>
            </p:cNvPr>
            <p:cNvSpPr/>
            <p:nvPr/>
          </p:nvSpPr>
          <p:spPr>
            <a:xfrm>
              <a:off x="2247469" y="48635"/>
              <a:ext cx="2198846" cy="175907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1085675"/>
                <a:satOff val="3732"/>
                <a:lumOff val="-1790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>
              <a:extLst>
                <a:ext uri="{FF2B5EF4-FFF2-40B4-BE49-F238E27FC236}">
                  <a16:creationId xmlns:a16="http://schemas.microsoft.com/office/drawing/2014/main" id="{6BBBFBF9-0A42-428A-BD22-2E1E044E54EE}"/>
                </a:ext>
              </a:extLst>
            </p:cNvPr>
            <p:cNvSpPr/>
            <p:nvPr/>
          </p:nvSpPr>
          <p:spPr>
            <a:xfrm>
              <a:off x="2299005" y="100756"/>
              <a:ext cx="2095775" cy="1654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ru-RU" sz="2000" b="1" dirty="0">
                  <a:latin typeface="Constantia" panose="02030602050306030303" pitchFamily="18" charset="0"/>
                  <a:cs typeface="Times New Roman" panose="02020603050405020304" pitchFamily="18" charset="0"/>
                </a:rPr>
                <a:t>Формирование ограничительных перечне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й</a:t>
              </a:r>
            </a:p>
          </p:txBody>
        </p:sp>
      </p:grp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BF004C0-A6DE-42E6-B502-56B43140B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42888" y="115888"/>
            <a:ext cx="9386888" cy="1741487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itchFamily="18" charset="0"/>
              </a:rPr>
              <a:t>Механизмы сдерживания государственных расходов на лекарственные средства</a:t>
            </a:r>
          </a:p>
        </p:txBody>
      </p:sp>
      <p:grpSp>
        <p:nvGrpSpPr>
          <p:cNvPr id="36867" name="Группа 5"/>
          <p:cNvGrpSpPr>
            <a:grpSpLocks/>
          </p:cNvGrpSpPr>
          <p:nvPr/>
        </p:nvGrpSpPr>
        <p:grpSpPr bwMode="auto">
          <a:xfrm>
            <a:off x="-2" y="3059113"/>
            <a:ext cx="9144000" cy="571500"/>
            <a:chOff x="-1395869" y="48635"/>
            <a:chExt cx="5842184" cy="1759076"/>
          </a:xfrm>
          <a:solidFill>
            <a:schemeClr val="accent1"/>
          </a:solidFill>
        </p:grpSpPr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id="{88745836-48F7-4FD9-99F0-9AECE5D35844}"/>
                </a:ext>
              </a:extLst>
            </p:cNvPr>
            <p:cNvSpPr/>
            <p:nvPr/>
          </p:nvSpPr>
          <p:spPr>
            <a:xfrm>
              <a:off x="-1395869" y="48635"/>
              <a:ext cx="5842184" cy="175907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1085675"/>
                <a:satOff val="3732"/>
                <a:lumOff val="-1790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>
              <a:extLst>
                <a:ext uri="{FF2B5EF4-FFF2-40B4-BE49-F238E27FC236}">
                  <a16:creationId xmlns:a16="http://schemas.microsoft.com/office/drawing/2014/main" id="{8B7120AA-0824-456D-A4F4-A20B32B98D57}"/>
                </a:ext>
              </a:extLst>
            </p:cNvPr>
            <p:cNvSpPr/>
            <p:nvPr/>
          </p:nvSpPr>
          <p:spPr>
            <a:xfrm>
              <a:off x="-979005" y="102383"/>
              <a:ext cx="5373592" cy="16515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ru-RU" sz="2000" b="1" dirty="0">
                  <a:latin typeface="Constantia" panose="02030602050306030303" pitchFamily="18" charset="0"/>
                  <a:cs typeface="Times New Roman" panose="02020603050405020304" pitchFamily="18" charset="0"/>
                </a:rPr>
                <a:t>Ограничение выписки лекарственных средств</a:t>
              </a:r>
            </a:p>
          </p:txBody>
        </p:sp>
      </p:grpSp>
      <p:grpSp>
        <p:nvGrpSpPr>
          <p:cNvPr id="36868" name="Группа 8"/>
          <p:cNvGrpSpPr>
            <a:grpSpLocks/>
          </p:cNvGrpSpPr>
          <p:nvPr/>
        </p:nvGrpSpPr>
        <p:grpSpPr bwMode="auto">
          <a:xfrm>
            <a:off x="0" y="2357438"/>
            <a:ext cx="9144000" cy="642937"/>
            <a:chOff x="2247469" y="-1237249"/>
            <a:chExt cx="2198846" cy="3848706"/>
          </a:xfrm>
          <a:solidFill>
            <a:schemeClr val="accent1"/>
          </a:solidFill>
        </p:grpSpPr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94FDB03B-512B-409B-8F69-05BB4E666EC9}"/>
                </a:ext>
              </a:extLst>
            </p:cNvPr>
            <p:cNvSpPr/>
            <p:nvPr/>
          </p:nvSpPr>
          <p:spPr>
            <a:xfrm>
              <a:off x="2247469" y="-1237249"/>
              <a:ext cx="2198846" cy="384870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1085675"/>
                <a:satOff val="3732"/>
                <a:lumOff val="-1790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>
              <a:extLst>
                <a:ext uri="{FF2B5EF4-FFF2-40B4-BE49-F238E27FC236}">
                  <a16:creationId xmlns:a16="http://schemas.microsoft.com/office/drawing/2014/main" id="{3AD9B442-43EF-480A-AA0F-6720BA8D292F}"/>
                </a:ext>
              </a:extLst>
            </p:cNvPr>
            <p:cNvSpPr/>
            <p:nvPr/>
          </p:nvSpPr>
          <p:spPr>
            <a:xfrm>
              <a:off x="2299005" y="102669"/>
              <a:ext cx="2095775" cy="16535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ru-RU" sz="2000" b="1" dirty="0">
                  <a:latin typeface="Constantia" panose="02030602050306030303" pitchFamily="18" charset="0"/>
                  <a:cs typeface="Times New Roman" panose="02020603050405020304" pitchFamily="18" charset="0"/>
                </a:rPr>
                <a:t>Использование дополнительных источников финансирования – </a:t>
              </a:r>
              <a:r>
                <a:rPr lang="ru-RU" sz="2000" b="1" dirty="0" err="1">
                  <a:latin typeface="Constantia" panose="02030602050306030303" pitchFamily="18" charset="0"/>
                  <a:cs typeface="Times New Roman" panose="02020603050405020304" pitchFamily="18" charset="0"/>
                </a:rPr>
                <a:t>соплатежи</a:t>
              </a:r>
              <a:r>
                <a:rPr lang="ru-RU" sz="2000" b="1" dirty="0">
                  <a:latin typeface="Constantia" panose="02030602050306030303" pitchFamily="18" charset="0"/>
                  <a:cs typeface="Times New Roman" panose="02020603050405020304" pitchFamily="18" charset="0"/>
                </a:rPr>
                <a:t> населени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</a:t>
              </a:r>
            </a:p>
          </p:txBody>
        </p:sp>
      </p:grpSp>
      <p:grpSp>
        <p:nvGrpSpPr>
          <p:cNvPr id="36869" name="Группа 11"/>
          <p:cNvGrpSpPr>
            <a:grpSpLocks/>
          </p:cNvGrpSpPr>
          <p:nvPr/>
        </p:nvGrpSpPr>
        <p:grpSpPr bwMode="auto">
          <a:xfrm>
            <a:off x="0" y="3714750"/>
            <a:ext cx="9166225" cy="1022350"/>
            <a:chOff x="2150827" y="-1291613"/>
            <a:chExt cx="2543262" cy="3099324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74A09F99-6817-4376-A65C-7ABE4E2400AB}"/>
                </a:ext>
              </a:extLst>
            </p:cNvPr>
            <p:cNvSpPr/>
            <p:nvPr/>
          </p:nvSpPr>
          <p:spPr>
            <a:xfrm>
              <a:off x="2150827" y="-1291613"/>
              <a:ext cx="2537095" cy="3099324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1085675"/>
                <a:satOff val="3732"/>
                <a:lumOff val="-1790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>
              <a:extLst>
                <a:ext uri="{FF2B5EF4-FFF2-40B4-BE49-F238E27FC236}">
                  <a16:creationId xmlns:a16="http://schemas.microsoft.com/office/drawing/2014/main" id="{AF55C05B-A69C-4DA6-B467-2A2DC8893E23}"/>
                </a:ext>
              </a:extLst>
            </p:cNvPr>
            <p:cNvSpPr/>
            <p:nvPr/>
          </p:nvSpPr>
          <p:spPr>
            <a:xfrm>
              <a:off x="2150827" y="-247274"/>
              <a:ext cx="2543262" cy="1761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ru-RU" sz="2000" b="1" dirty="0">
                  <a:latin typeface="Constantia" panose="02030602050306030303" pitchFamily="18" charset="0"/>
                  <a:cs typeface="Times New Roman" panose="02020603050405020304" pitchFamily="18" charset="0"/>
                </a:rPr>
                <a:t>Регулирование ценообразования и формирование </a:t>
              </a:r>
              <a:r>
                <a:rPr lang="ru-RU" sz="2000" b="1" dirty="0" err="1">
                  <a:latin typeface="Constantia" panose="02030602050306030303" pitchFamily="18" charset="0"/>
                  <a:cs typeface="Times New Roman" panose="02020603050405020304" pitchFamily="18" charset="0"/>
                </a:rPr>
                <a:t>референтной</a:t>
              </a:r>
              <a:r>
                <a:rPr lang="ru-RU" sz="2000" b="1" dirty="0">
                  <a:latin typeface="Constantia" panose="02030602050306030303" pitchFamily="18" charset="0"/>
                  <a:cs typeface="Times New Roman" panose="02020603050405020304" pitchFamily="18" charset="0"/>
                </a:rPr>
                <a:t> цены для возмещения расходов на лекарственные средства из общественных источнико</a:t>
              </a:r>
              <a:r>
                <a:rPr lang="ru-RU" b="1" dirty="0">
                  <a:latin typeface="Constantia" panose="02030602050306030303" pitchFamily="18" charset="0"/>
                  <a:cs typeface="Times New Roman" panose="02020603050405020304" pitchFamily="18" charset="0"/>
                </a:rPr>
                <a:t>в</a:t>
              </a:r>
              <a:br>
                <a:rPr lang="ru-RU" b="1" dirty="0">
                  <a:latin typeface="Constantia" panose="02030602050306030303" pitchFamily="18" charset="0"/>
                  <a:cs typeface="Times New Roman" panose="02020603050405020304" pitchFamily="18" charset="0"/>
                </a:rPr>
              </a:br>
              <a:endParaRPr lang="ru-RU" b="1" dirty="0">
                <a:latin typeface="Constantia" panose="02030602050306030303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871" name="Группа 17"/>
          <p:cNvGrpSpPr>
            <a:grpSpLocks/>
          </p:cNvGrpSpPr>
          <p:nvPr/>
        </p:nvGrpSpPr>
        <p:grpSpPr bwMode="auto">
          <a:xfrm>
            <a:off x="28575" y="4841875"/>
            <a:ext cx="9144000" cy="714375"/>
            <a:chOff x="2247469" y="48635"/>
            <a:chExt cx="2198846" cy="1759076"/>
          </a:xfrm>
        </p:grpSpPr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id="{4E5655BE-DBBF-4CDA-BF6E-E47F645C30F0}"/>
                </a:ext>
              </a:extLst>
            </p:cNvPr>
            <p:cNvSpPr/>
            <p:nvPr/>
          </p:nvSpPr>
          <p:spPr>
            <a:xfrm>
              <a:off x="2247469" y="48635"/>
              <a:ext cx="2198846" cy="1759076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1085675"/>
                <a:satOff val="3732"/>
                <a:lumOff val="-1790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>
              <a:extLst>
                <a:ext uri="{FF2B5EF4-FFF2-40B4-BE49-F238E27FC236}">
                  <a16:creationId xmlns:a16="http://schemas.microsoft.com/office/drawing/2014/main" id="{5B4A5247-E156-4D1C-A6A7-9E5115B1FF6C}"/>
                </a:ext>
              </a:extLst>
            </p:cNvPr>
            <p:cNvSpPr/>
            <p:nvPr/>
          </p:nvSpPr>
          <p:spPr>
            <a:xfrm>
              <a:off x="2299005" y="400450"/>
              <a:ext cx="2095775" cy="1356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ru-RU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tantia" panose="02030602050306030303" pitchFamily="18" charset="0"/>
                  <a:cs typeface="Times New Roman" panose="02020603050405020304" pitchFamily="18" charset="0"/>
                </a:rPr>
                <a:t>Увеличение доли воспроизведенных лекарственных средств </a:t>
              </a:r>
              <a:r>
                <a:rPr lang="ru-RU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tantia" panose="02030602050306030303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tantia" panose="02030602050306030303" pitchFamily="18" charset="0"/>
                  <a:cs typeface="Times New Roman" panose="02020603050405020304" pitchFamily="18" charset="0"/>
                </a:rPr>
                <a:t>структуре расходов на лекарственные средст</a:t>
              </a:r>
              <a:r>
                <a:rPr lang="ru-RU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tantia" pitchFamily="18" charset="0"/>
                </a:rPr>
                <a:t>ва</a:t>
              </a:r>
              <a:r>
                <a:rPr lang="ru-RU" sz="1600" b="1" dirty="0">
                  <a:solidFill>
                    <a:srgbClr val="C00000"/>
                  </a:solidFill>
                  <a:latin typeface="Constantia" pitchFamily="18" charset="0"/>
                </a:rPr>
                <a:t/>
              </a:r>
              <a:br>
                <a:rPr lang="ru-RU" sz="1600" b="1" dirty="0">
                  <a:solidFill>
                    <a:srgbClr val="C00000"/>
                  </a:solidFill>
                  <a:latin typeface="Constantia" pitchFamily="18" charset="0"/>
                </a:rPr>
              </a:br>
              <a:endParaRPr lang="ru-RU" sz="1600" b="1" dirty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36872" name="Группа 20"/>
          <p:cNvGrpSpPr>
            <a:grpSpLocks/>
          </p:cNvGrpSpPr>
          <p:nvPr/>
        </p:nvGrpSpPr>
        <p:grpSpPr bwMode="auto">
          <a:xfrm>
            <a:off x="22225" y="5661025"/>
            <a:ext cx="9144000" cy="714375"/>
            <a:chOff x="2247469" y="48635"/>
            <a:chExt cx="2198846" cy="1759076"/>
          </a:xfrm>
          <a:solidFill>
            <a:schemeClr val="accent1"/>
          </a:solidFill>
        </p:grpSpPr>
        <p:sp>
          <p:nvSpPr>
            <p:cNvPr id="22" name="Скругленный прямоугольник 21">
              <a:extLst>
                <a:ext uri="{FF2B5EF4-FFF2-40B4-BE49-F238E27FC236}">
                  <a16:creationId xmlns:a16="http://schemas.microsoft.com/office/drawing/2014/main" id="{4E9D0F47-3945-49EE-ACBD-8DAB872FD4C5}"/>
                </a:ext>
              </a:extLst>
            </p:cNvPr>
            <p:cNvSpPr/>
            <p:nvPr/>
          </p:nvSpPr>
          <p:spPr>
            <a:xfrm>
              <a:off x="2247469" y="48635"/>
              <a:ext cx="2198846" cy="175907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1085675"/>
                <a:satOff val="3732"/>
                <a:lumOff val="-1790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>
              <a:extLst>
                <a:ext uri="{FF2B5EF4-FFF2-40B4-BE49-F238E27FC236}">
                  <a16:creationId xmlns:a16="http://schemas.microsoft.com/office/drawing/2014/main" id="{C3AC14A0-207E-4D68-99A4-F8C7102584DA}"/>
                </a:ext>
              </a:extLst>
            </p:cNvPr>
            <p:cNvSpPr/>
            <p:nvPr/>
          </p:nvSpPr>
          <p:spPr>
            <a:xfrm>
              <a:off x="2299005" y="752265"/>
              <a:ext cx="2095775" cy="10046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ru-RU" sz="2000" b="1" dirty="0">
                  <a:latin typeface="Constantia" panose="02030602050306030303" pitchFamily="18" charset="0"/>
                  <a:cs typeface="Times New Roman" panose="02020603050405020304" pitchFamily="18" charset="0"/>
                </a:rPr>
                <a:t>Эффективная и контролируемая организация поставки лекарственных средств конечному потребителю </a:t>
              </a:r>
              <a:r>
                <a:rPr lang="ru-RU" b="1" dirty="0">
                  <a:latin typeface="Constantia" panose="02030602050306030303" pitchFamily="18" charset="0"/>
                  <a:cs typeface="Times New Roman" panose="02020603050405020304" pitchFamily="18" charset="0"/>
                </a:rPr>
                <a:t/>
              </a:r>
              <a:br>
                <a:rPr lang="ru-RU" b="1" dirty="0">
                  <a:latin typeface="Constantia" panose="02030602050306030303" pitchFamily="18" charset="0"/>
                  <a:cs typeface="Times New Roman" panose="02020603050405020304" pitchFamily="18" charset="0"/>
                </a:rPr>
              </a:br>
              <a:endParaRPr lang="ru-RU" b="1" dirty="0">
                <a:latin typeface="Constantia" panose="02030602050306030303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407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">
            <a:extLst>
              <a:ext uri="{FF2B5EF4-FFF2-40B4-BE49-F238E27FC236}">
                <a16:creationId xmlns:a16="http://schemas.microsoft.com/office/drawing/2014/main" id="{F3E07C83-041D-4525-9036-850B1C223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339" y="329155"/>
            <a:ext cx="6223838" cy="23083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Стратегия лекарственного обеспечения населения Российской Федерации до 2025 года</a:t>
            </a:r>
          </a:p>
        </p:txBody>
      </p:sp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302230" y="2637479"/>
            <a:ext cx="80724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200" b="1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Лекарственное обеспечение является одной из важнейших социальных гарантий, предоставляемых населению в различных странах, и большинство развитых стран мира гарантирует обеспечение населения лекарственными средствами на безвозмездно</a:t>
            </a:r>
            <a:r>
              <a:rPr lang="ru-RU" altLang="ru-RU" sz="2200" b="1" dirty="0">
                <a:solidFill>
                  <a:schemeClr val="tx1"/>
                </a:solidFill>
                <a:latin typeface="Constantia" panose="02030602050306030303" pitchFamily="18" charset="0"/>
              </a:rPr>
              <a:t>й или частично возмещаемой основе. </a:t>
            </a:r>
          </a:p>
        </p:txBody>
      </p:sp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302230" y="4945803"/>
            <a:ext cx="8358187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Государственная политика должна быть направлена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 сдерживание расходов на лекарственные средства</a:t>
            </a:r>
            <a:r>
              <a:rPr lang="ru-RU" altLang="ru-RU" sz="2400" b="1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, покрываемых за счет государственных и общественных источников финансирования</a:t>
            </a:r>
            <a:r>
              <a:rPr lang="ru-RU" altLang="ru-RU" sz="2400" b="1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ru-RU" alt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40" y="739833"/>
            <a:ext cx="2213680" cy="12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36B39F-3C56-4BCA-9427-300CEEC74288}"/>
              </a:ext>
            </a:extLst>
          </p:cNvPr>
          <p:cNvSpPr/>
          <p:nvPr/>
        </p:nvSpPr>
        <p:spPr>
          <a:xfrm>
            <a:off x="390352" y="1777107"/>
            <a:ext cx="8424863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000" b="1" dirty="0">
                <a:latin typeface="Constantia" panose="02030602050306030303" pitchFamily="18" charset="0"/>
              </a:rPr>
              <a:t>Снижение заболеваемости нозологиями, ранее считавшихся неизлечимыми</a:t>
            </a:r>
            <a:r>
              <a:rPr lang="ru-RU" sz="2000" dirty="0">
                <a:latin typeface="Constantia" panose="02030602050306030303" pitchFamily="18" charset="0"/>
              </a:rPr>
              <a:t>, против которых уже найдены эффективные средства: ВИЧ, вирусный гепатит С, некоторые виды рака.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endParaRPr lang="ru-RU" sz="2000" dirty="0">
              <a:latin typeface="Constantia" panose="02030602050306030303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000" b="1" dirty="0">
                <a:latin typeface="Constantia" panose="02030602050306030303" pitchFamily="18" charset="0"/>
              </a:rPr>
              <a:t> Адаптация системы профессиональной</a:t>
            </a:r>
            <a:r>
              <a:rPr lang="ru-RU" sz="2000" dirty="0">
                <a:latin typeface="Constantia" panose="02030602050306030303" pitchFamily="18" charset="0"/>
              </a:rPr>
              <a:t> подготовки к современным требованиям.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endParaRPr lang="ru-RU" sz="2000" dirty="0">
              <a:latin typeface="Constantia" panose="02030602050306030303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000" b="1" dirty="0">
                <a:latin typeface="Constantia" panose="02030602050306030303" pitchFamily="18" charset="0"/>
              </a:rPr>
              <a:t> Развитие электронного здравоохранения</a:t>
            </a:r>
            <a:r>
              <a:rPr lang="ru-RU" sz="2000" dirty="0">
                <a:latin typeface="Constantia" panose="02030602050306030303" pitchFamily="18" charset="0"/>
              </a:rPr>
              <a:t>, направленного как на создание различных баз данных, так и на дистанционное дополнительное образование медперсонала.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endParaRPr lang="ru-RU" sz="2000" dirty="0">
              <a:latin typeface="Constantia" panose="02030602050306030303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000" b="1" dirty="0">
                <a:latin typeface="Constantia" panose="02030602050306030303" pitchFamily="18" charset="0"/>
              </a:rPr>
              <a:t> Бесплатный доступ к базовым лекарствам.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endParaRPr lang="ru-RU" sz="2000" dirty="0">
              <a:latin typeface="Constantia" panose="02030602050306030303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000" b="1" dirty="0">
                <a:latin typeface="Constantia" panose="02030602050306030303" pitchFamily="18" charset="0"/>
              </a:rPr>
              <a:t> Развитие превентивной медицины, создание условий для здорового образа жизни.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7179" y="83127"/>
            <a:ext cx="7033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Необходимо совершить прорыв</a:t>
            </a:r>
          </a:p>
        </p:txBody>
      </p:sp>
    </p:spTree>
    <p:extLst>
      <p:ext uri="{BB962C8B-B14F-4D97-AF65-F5344CB8AC3E}">
        <p14:creationId xmlns:p14="http://schemas.microsoft.com/office/powerpoint/2010/main" val="29268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5916064" y="2808404"/>
            <a:ext cx="30718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dirty="0">
                <a:solidFill>
                  <a:schemeClr val="tx1"/>
                </a:solidFill>
                <a:latin typeface="Constantia" panose="02030602050306030303" pitchFamily="18" charset="0"/>
              </a:rPr>
              <a:t>«Нам необходим настоящий прорыв»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600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dirty="0">
                <a:solidFill>
                  <a:schemeClr val="tx1"/>
                </a:solidFill>
                <a:latin typeface="Constantia" panose="02030602050306030303" pitchFamily="18" charset="0"/>
              </a:rPr>
              <a:t>Путин В.В.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FEE2D8-E4FA-4EE0-A29B-84615C8F75AF}"/>
              </a:ext>
            </a:extLst>
          </p:cNvPr>
          <p:cNvSpPr/>
          <p:nvPr/>
        </p:nvSpPr>
        <p:spPr>
          <a:xfrm>
            <a:off x="2560320" y="142875"/>
            <a:ext cx="63693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Стратегическая задача - это прорывное развитие России </a:t>
            </a:r>
          </a:p>
        </p:txBody>
      </p:sp>
      <p:pic>
        <p:nvPicPr>
          <p:cNvPr id="23556" name="Рисунок 3" descr="4112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9" y="2987905"/>
            <a:ext cx="516413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2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DFD613-FA1B-4D11-8657-AA4E7130C13C}"/>
              </a:ext>
            </a:extLst>
          </p:cNvPr>
          <p:cNvSpPr/>
          <p:nvPr/>
        </p:nvSpPr>
        <p:spPr>
          <a:xfrm>
            <a:off x="348876" y="2013238"/>
            <a:ext cx="8501062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6" charset="0"/>
              <a:cs typeface="+mn-cs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6" charset="0"/>
                <a:cs typeface="+mn-cs"/>
              </a:rPr>
              <a:t> </a:t>
            </a:r>
            <a:r>
              <a:rPr lang="ru-RU" sz="2400" b="1" dirty="0">
                <a:latin typeface="Constantia" panose="02030602050306030303" pitchFamily="18" charset="0"/>
              </a:rPr>
              <a:t>Проблема </a:t>
            </a:r>
            <a:r>
              <a:rPr lang="ru-RU" sz="2400" b="1" dirty="0" err="1">
                <a:latin typeface="Constantia" panose="02030602050306030303" pitchFamily="18" charset="0"/>
              </a:rPr>
              <a:t>резистентности</a:t>
            </a:r>
            <a:r>
              <a:rPr lang="ru-RU" sz="2400" b="1" dirty="0">
                <a:latin typeface="Constantia" panose="02030602050306030303" pitchFamily="18" charset="0"/>
              </a:rPr>
              <a:t> бактерий к классическим антибиотикам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endParaRPr lang="ru-RU" sz="2400" b="1" dirty="0">
              <a:latin typeface="Constantia" panose="02030602050306030303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2400" b="1" dirty="0">
                <a:latin typeface="Constantia" panose="02030602050306030303" pitchFamily="18" charset="0"/>
              </a:rPr>
              <a:t> Новый подход к лечению онкологических заболеваний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endParaRPr lang="ru-RU" sz="2400" b="1" dirty="0">
              <a:latin typeface="Constantia" panose="02030602050306030303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2400" b="1" dirty="0">
                <a:latin typeface="Constantia" panose="02030602050306030303" pitchFamily="18" charset="0"/>
              </a:rPr>
              <a:t> Лечение на данный момент неизлечимых </a:t>
            </a:r>
            <a:r>
              <a:rPr lang="ru-RU" sz="2400" b="1" dirty="0" err="1">
                <a:latin typeface="Constantia" panose="02030602050306030303" pitchFamily="18" charset="0"/>
              </a:rPr>
              <a:t>нейродегенеративных</a:t>
            </a:r>
            <a:r>
              <a:rPr lang="ru-RU" sz="2400" b="1" dirty="0">
                <a:latin typeface="Constantia" panose="02030602050306030303" pitchFamily="18" charset="0"/>
              </a:rPr>
              <a:t> заболеваний [рассеянного склероза, болезни Альцгеймера и Паркинсона]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endParaRPr lang="ru-RU" sz="2400" b="1" dirty="0">
              <a:latin typeface="Constantia" panose="02030602050306030303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2400" b="1" dirty="0">
                <a:latin typeface="Constantia" panose="02030602050306030303" pitchFamily="18" charset="0"/>
              </a:rPr>
              <a:t> Системный подход к созданию лекарств, воздействие на комплекс факторов, вызывающих заболевание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1025" y="151999"/>
            <a:ext cx="4636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Задачи перед фармацевтикой</a:t>
            </a:r>
          </a:p>
        </p:txBody>
      </p:sp>
    </p:spTree>
    <p:extLst>
      <p:ext uri="{BB962C8B-B14F-4D97-AF65-F5344CB8AC3E}">
        <p14:creationId xmlns:p14="http://schemas.microsoft.com/office/powerpoint/2010/main" val="30725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Заголовок 111"/>
          <p:cNvSpPr txBox="1">
            <a:spLocks noGrp="1"/>
          </p:cNvSpPr>
          <p:nvPr>
            <p:ph type="title"/>
          </p:nvPr>
        </p:nvSpPr>
        <p:spPr>
          <a:xfrm>
            <a:off x="3463975" y="211270"/>
            <a:ext cx="5917208" cy="92665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700" i="1">
                <a:solidFill>
                  <a:schemeClr val="accent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FiraGO Medium"/>
                <a:ea typeface="FiraGO Medium"/>
                <a:cs typeface="FiraGO Medium"/>
                <a:sym typeface="FiraGO Medium"/>
              </a:defRPr>
            </a:lvl1pPr>
          </a:lstStyle>
          <a:p>
            <a:r>
              <a:rPr sz="8000" i="0" dirty="0" err="1">
                <a:solidFill>
                  <a:schemeClr val="tx1"/>
                </a:solidFill>
                <a:latin typeface="Constantia" panose="02030602050306030303" pitchFamily="18" charset="0"/>
              </a:rPr>
              <a:t>Лекарства</a:t>
            </a:r>
            <a:endParaRPr sz="8000" i="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007" name="Group 4"/>
          <p:cNvGrpSpPr/>
          <p:nvPr/>
        </p:nvGrpSpPr>
        <p:grpSpPr>
          <a:xfrm>
            <a:off x="2548466" y="2093109"/>
            <a:ext cx="3098276" cy="2954867"/>
            <a:chOff x="0" y="-1"/>
            <a:chExt cx="4669247" cy="4667190"/>
          </a:xfrm>
        </p:grpSpPr>
        <p:sp>
          <p:nvSpPr>
            <p:cNvPr id="1002" name="Oval 5"/>
            <p:cNvSpPr/>
            <p:nvPr/>
          </p:nvSpPr>
          <p:spPr>
            <a:xfrm>
              <a:off x="-1" y="-1"/>
              <a:ext cx="4669248" cy="4667191"/>
            </a:xfrm>
            <a:prstGeom prst="ellipse">
              <a:avLst/>
            </a:prstGeom>
            <a:solidFill>
              <a:srgbClr val="C3D69B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675"/>
            </a:p>
          </p:txBody>
        </p:sp>
        <p:sp>
          <p:nvSpPr>
            <p:cNvPr id="1003" name="Oval 8"/>
            <p:cNvSpPr/>
            <p:nvPr/>
          </p:nvSpPr>
          <p:spPr>
            <a:xfrm>
              <a:off x="1750452" y="1750451"/>
              <a:ext cx="1168343" cy="1166287"/>
            </a:xfrm>
            <a:prstGeom prst="ellipse">
              <a:avLst/>
            </a:prstGeom>
            <a:solidFill>
              <a:srgbClr val="4F6228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675"/>
            </a:p>
          </p:txBody>
        </p:sp>
        <p:sp>
          <p:nvSpPr>
            <p:cNvPr id="1004" name="Freeform 9"/>
            <p:cNvSpPr/>
            <p:nvPr/>
          </p:nvSpPr>
          <p:spPr>
            <a:xfrm>
              <a:off x="1400773" y="-2"/>
              <a:ext cx="933851" cy="466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9658" y="21600"/>
                    <a:pt x="0" y="16766"/>
                    <a:pt x="0" y="10800"/>
                  </a:cubicBezTo>
                  <a:cubicBezTo>
                    <a:pt x="0" y="4834"/>
                    <a:pt x="9658" y="0"/>
                    <a:pt x="21600" y="0"/>
                  </a:cubicBezTo>
                  <a:close/>
                </a:path>
              </a:pathLst>
            </a:custGeom>
            <a:solidFill>
              <a:srgbClr val="ABC67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675"/>
            </a:p>
          </p:txBody>
        </p:sp>
        <p:sp>
          <p:nvSpPr>
            <p:cNvPr id="1005" name="Freeform 12"/>
            <p:cNvSpPr/>
            <p:nvPr/>
          </p:nvSpPr>
          <p:spPr>
            <a:xfrm>
              <a:off x="2102188" y="1750451"/>
              <a:ext cx="232436" cy="116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9658" y="21600"/>
                    <a:pt x="0" y="16761"/>
                    <a:pt x="0" y="10800"/>
                  </a:cubicBezTo>
                  <a:cubicBezTo>
                    <a:pt x="0" y="4839"/>
                    <a:pt x="9658" y="0"/>
                    <a:pt x="21600" y="0"/>
                  </a:cubicBezTo>
                  <a:close/>
                </a:path>
              </a:pathLst>
            </a:custGeom>
            <a:solidFill>
              <a:srgbClr val="39471D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675"/>
            </a:p>
          </p:txBody>
        </p:sp>
        <p:sp>
          <p:nvSpPr>
            <p:cNvPr id="1006" name="Freeform 13"/>
            <p:cNvSpPr/>
            <p:nvPr/>
          </p:nvSpPr>
          <p:spPr>
            <a:xfrm>
              <a:off x="-1" y="-2"/>
              <a:ext cx="2334624" cy="466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68" y="21600"/>
                    <a:pt x="0" y="16766"/>
                    <a:pt x="0" y="10800"/>
                  </a:cubicBezTo>
                  <a:cubicBezTo>
                    <a:pt x="0" y="4834"/>
                    <a:pt x="9668" y="0"/>
                    <a:pt x="21600" y="0"/>
                  </a:cubicBezTo>
                  <a:cubicBezTo>
                    <a:pt x="21600" y="0"/>
                    <a:pt x="12960" y="3531"/>
                    <a:pt x="12960" y="10800"/>
                  </a:cubicBezTo>
                  <a:cubicBezTo>
                    <a:pt x="12960" y="18069"/>
                    <a:pt x="21600" y="21600"/>
                    <a:pt x="21600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7933C"/>
                </a:gs>
                <a:gs pos="64000">
                  <a:srgbClr val="EBF1DE"/>
                </a:gs>
                <a:gs pos="100000">
                  <a:srgbClr val="C3D69B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675"/>
            </a:p>
          </p:txBody>
        </p:sp>
      </p:grpSp>
      <p:sp>
        <p:nvSpPr>
          <p:cNvPr id="1008" name="Straight Arrow Connector 11"/>
          <p:cNvSpPr/>
          <p:nvPr/>
        </p:nvSpPr>
        <p:spPr>
          <a:xfrm>
            <a:off x="296333" y="2618910"/>
            <a:ext cx="4120869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txBody>
          <a:bodyPr lIns="17144" tIns="17144" rIns="17144" bIns="17144"/>
          <a:lstStyle/>
          <a:p>
            <a:endParaRPr sz="675"/>
          </a:p>
        </p:txBody>
      </p:sp>
      <p:sp>
        <p:nvSpPr>
          <p:cNvPr id="1009" name="TextBox 122"/>
          <p:cNvSpPr txBox="1"/>
          <p:nvPr/>
        </p:nvSpPr>
        <p:spPr>
          <a:xfrm>
            <a:off x="232086" y="2118775"/>
            <a:ext cx="4477506" cy="50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5600" i="1">
                <a:solidFill>
                  <a:srgbClr val="FFFFFF"/>
                </a:solidFill>
                <a:latin typeface="FiraGO Book"/>
                <a:ea typeface="FiraGO Book"/>
                <a:cs typeface="FiraGO Book"/>
                <a:sym typeface="FiraGO Book"/>
              </a:defRPr>
            </a:lvl1pPr>
          </a:lstStyle>
          <a:p>
            <a:r>
              <a:rPr sz="2800" b="1" i="0" dirty="0">
                <a:solidFill>
                  <a:schemeClr val="tx1"/>
                </a:solidFill>
                <a:latin typeface="Constantia" panose="02030602050306030303" pitchFamily="18" charset="0"/>
              </a:rPr>
              <a:t>В </a:t>
            </a:r>
            <a:r>
              <a:rPr sz="2800" b="1" i="0" dirty="0" err="1">
                <a:solidFill>
                  <a:schemeClr val="tx1"/>
                </a:solidFill>
                <a:latin typeface="Constantia" panose="02030602050306030303" pitchFamily="18" charset="0"/>
              </a:rPr>
              <a:t>мире</a:t>
            </a:r>
            <a:r>
              <a:rPr sz="2800" b="1" i="0" dirty="0">
                <a:solidFill>
                  <a:schemeClr val="tx1"/>
                </a:solidFill>
                <a:latin typeface="Constantia" panose="02030602050306030303" pitchFamily="18" charset="0"/>
              </a:rPr>
              <a:t>: </a:t>
            </a:r>
            <a:r>
              <a:rPr sz="2800" b="1" i="0" dirty="0" err="1">
                <a:solidFill>
                  <a:schemeClr val="tx1"/>
                </a:solidFill>
                <a:latin typeface="Constantia" panose="02030602050306030303" pitchFamily="18" charset="0"/>
              </a:rPr>
              <a:t>более</a:t>
            </a:r>
            <a:r>
              <a:rPr sz="2800" b="1" i="0" dirty="0">
                <a:solidFill>
                  <a:schemeClr val="tx1"/>
                </a:solidFill>
                <a:latin typeface="Constantia" panose="02030602050306030303" pitchFamily="18" charset="0"/>
              </a:rPr>
              <a:t> 8 000 МНН</a:t>
            </a:r>
          </a:p>
        </p:txBody>
      </p:sp>
      <p:sp>
        <p:nvSpPr>
          <p:cNvPr id="1010" name="Straight Arrow Connector 16"/>
          <p:cNvSpPr/>
          <p:nvPr/>
        </p:nvSpPr>
        <p:spPr>
          <a:xfrm flipH="1">
            <a:off x="4199467" y="3681553"/>
            <a:ext cx="4834466" cy="1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txBody>
          <a:bodyPr lIns="17144" tIns="17144" rIns="17144" bIns="17144"/>
          <a:lstStyle/>
          <a:p>
            <a:endParaRPr sz="675"/>
          </a:p>
        </p:txBody>
      </p:sp>
      <p:sp>
        <p:nvSpPr>
          <p:cNvPr id="1011" name="TextBox 124"/>
          <p:cNvSpPr txBox="1"/>
          <p:nvPr/>
        </p:nvSpPr>
        <p:spPr>
          <a:xfrm>
            <a:off x="4199467" y="3201345"/>
            <a:ext cx="4957051" cy="484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5600" i="1">
                <a:solidFill>
                  <a:srgbClr val="FFFFFF"/>
                </a:solidFill>
                <a:latin typeface="FiraGO Book"/>
                <a:ea typeface="FiraGO Book"/>
                <a:cs typeface="FiraGO Book"/>
                <a:sym typeface="FiraGO Book"/>
              </a:defRPr>
            </a:lvl1pPr>
          </a:lstStyle>
          <a:p>
            <a:r>
              <a:rPr sz="2700" b="1" i="0" dirty="0" err="1">
                <a:solidFill>
                  <a:schemeClr val="tx1"/>
                </a:solidFill>
                <a:latin typeface="Constantia" panose="02030602050306030303" pitchFamily="18" charset="0"/>
              </a:rPr>
              <a:t>Основные</a:t>
            </a:r>
            <a:r>
              <a:rPr sz="2700" b="1" i="0" dirty="0">
                <a:solidFill>
                  <a:schemeClr val="tx1"/>
                </a:solidFill>
                <a:latin typeface="Constantia" panose="02030602050306030303" pitchFamily="18" charset="0"/>
              </a:rPr>
              <a:t> ЛС ВОЗ: 460 МНН</a:t>
            </a:r>
          </a:p>
        </p:txBody>
      </p:sp>
      <p:grpSp>
        <p:nvGrpSpPr>
          <p:cNvPr id="1014" name="Group 19"/>
          <p:cNvGrpSpPr/>
          <p:nvPr/>
        </p:nvGrpSpPr>
        <p:grpSpPr>
          <a:xfrm>
            <a:off x="5486399" y="4516078"/>
            <a:ext cx="3183467" cy="1859322"/>
            <a:chOff x="-1595998" y="551653"/>
            <a:chExt cx="8489244" cy="4958190"/>
          </a:xfrm>
        </p:grpSpPr>
        <p:sp>
          <p:nvSpPr>
            <p:cNvPr id="1012" name="Rectangle 5"/>
            <p:cNvSpPr/>
            <p:nvPr/>
          </p:nvSpPr>
          <p:spPr>
            <a:xfrm>
              <a:off x="-1595998" y="577104"/>
              <a:ext cx="8489244" cy="4932739"/>
            </a:xfrm>
            <a:prstGeom prst="rect">
              <a:avLst/>
            </a:prstGeom>
            <a:gradFill flip="none" rotWithShape="1">
              <a:gsLst>
                <a:gs pos="0">
                  <a:srgbClr val="F4DB65"/>
                </a:gs>
                <a:gs pos="30000">
                  <a:srgbClr val="FBE673"/>
                </a:gs>
                <a:gs pos="100000">
                  <a:srgbClr val="FFEA9B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01600" dist="76200" dir="5400000" rotWithShape="0">
                <a:srgbClr val="000000">
                  <a:alpha val="15000"/>
                </a:srgbClr>
              </a:outerShdw>
            </a:effectLst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sz="675"/>
            </a:p>
          </p:txBody>
        </p:sp>
        <p:sp>
          <p:nvSpPr>
            <p:cNvPr id="1013" name="TextBox 127"/>
            <p:cNvSpPr/>
            <p:nvPr/>
          </p:nvSpPr>
          <p:spPr>
            <a:xfrm>
              <a:off x="-1595992" y="551653"/>
              <a:ext cx="8231214" cy="4780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 sz="5300" i="1">
                  <a:solidFill>
                    <a:srgbClr val="404040"/>
                  </a:solidFill>
                  <a:latin typeface="FiraGO Book"/>
                  <a:ea typeface="FiraGO Book"/>
                  <a:cs typeface="FiraGO Book"/>
                  <a:sym typeface="FiraGO Book"/>
                </a:defRPr>
              </a:lvl1pPr>
            </a:lstStyle>
            <a:p>
              <a:r>
                <a:rPr sz="2800" b="1" i="0" dirty="0">
                  <a:solidFill>
                    <a:schemeClr val="tx1"/>
                  </a:solidFill>
                  <a:latin typeface="Constantia" panose="02030602050306030303" pitchFamily="18" charset="0"/>
                </a:rPr>
                <a:t>В </a:t>
              </a:r>
              <a:r>
                <a:rPr sz="2800" b="1" i="0" dirty="0" err="1">
                  <a:solidFill>
                    <a:schemeClr val="tx1"/>
                  </a:solidFill>
                  <a:latin typeface="Constantia" panose="02030602050306030303" pitchFamily="18" charset="0"/>
                </a:rPr>
                <a:t>России</a:t>
              </a:r>
              <a:r>
                <a:rPr sz="2800" b="1" i="0" dirty="0">
                  <a:solidFill>
                    <a:schemeClr val="tx1"/>
                  </a:solidFill>
                  <a:latin typeface="Constantia" panose="02030602050306030303" pitchFamily="18" charset="0"/>
                </a:rPr>
                <a:t> ПЖНВЛП </a:t>
              </a:r>
              <a:r>
                <a:rPr sz="2800" b="1" i="0" dirty="0" err="1">
                  <a:solidFill>
                    <a:schemeClr val="tx1"/>
                  </a:solidFill>
                  <a:latin typeface="Constantia" panose="02030602050306030303" pitchFamily="18" charset="0"/>
                </a:rPr>
                <a:t>включает</a:t>
              </a:r>
              <a:r>
                <a:rPr sz="2800" b="1" i="0" dirty="0">
                  <a:solidFill>
                    <a:schemeClr val="tx1"/>
                  </a:solidFill>
                  <a:latin typeface="Constantia" panose="02030602050306030303" pitchFamily="18" charset="0"/>
                </a:rPr>
                <a:t> </a:t>
              </a:r>
              <a:r>
                <a:rPr sz="2800" b="1" i="0" dirty="0" err="1">
                  <a:solidFill>
                    <a:schemeClr val="tx1"/>
                  </a:solidFill>
                  <a:latin typeface="Constantia" panose="02030602050306030303" pitchFamily="18" charset="0"/>
                </a:rPr>
                <a:t>более</a:t>
              </a:r>
              <a:r>
                <a:rPr sz="2800" b="1" i="0" dirty="0">
                  <a:solidFill>
                    <a:schemeClr val="tx1"/>
                  </a:solidFill>
                  <a:latin typeface="Constantia" panose="02030602050306030303" pitchFamily="18" charset="0"/>
                </a:rPr>
                <a:t> </a:t>
              </a:r>
              <a:r>
                <a:rPr lang="ru-RU" sz="2800" b="1" i="0" dirty="0" smtClean="0">
                  <a:solidFill>
                    <a:schemeClr val="tx1"/>
                  </a:solidFill>
                  <a:latin typeface="Constantia" panose="02030602050306030303" pitchFamily="18" charset="0"/>
                </a:rPr>
                <a:t>80</a:t>
              </a:r>
              <a:r>
                <a:rPr sz="2800" b="1" i="0" dirty="0" smtClean="0">
                  <a:solidFill>
                    <a:schemeClr val="tx1"/>
                  </a:solidFill>
                  <a:latin typeface="Constantia" panose="02030602050306030303" pitchFamily="18" charset="0"/>
                </a:rPr>
                <a:t>0 </a:t>
              </a:r>
              <a:r>
                <a:rPr sz="2800" b="1" i="0" dirty="0">
                  <a:solidFill>
                    <a:schemeClr val="tx1"/>
                  </a:solidFill>
                  <a:latin typeface="Constantia" panose="02030602050306030303" pitchFamily="18" charset="0"/>
                </a:rPr>
                <a:t>МНН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56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irc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09886B6-70FB-4B3B-8025-EC6FD8324C92}"/>
              </a:ext>
            </a:extLst>
          </p:cNvPr>
          <p:cNvSpPr/>
          <p:nvPr/>
        </p:nvSpPr>
        <p:spPr>
          <a:xfrm>
            <a:off x="214313" y="714375"/>
            <a:ext cx="3892174" cy="590255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D7A2AD-44E4-4446-8318-C64E4A71418D}"/>
              </a:ext>
            </a:extLst>
          </p:cNvPr>
          <p:cNvSpPr/>
          <p:nvPr/>
        </p:nvSpPr>
        <p:spPr>
          <a:xfrm>
            <a:off x="428625" y="857250"/>
            <a:ext cx="3500438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Геномика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</a:rPr>
              <a:t>[изучение генома и генов живых организмов]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Протеомика</a:t>
            </a:r>
            <a:r>
              <a:rPr lang="ru-RU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</a:rPr>
              <a:t>[изучение белкового состава биологических объектов]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Метаболомика</a:t>
            </a:r>
            <a:r>
              <a:rPr lang="ru-RU" sz="2000" b="1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</a:rPr>
              <a:t>[изучение химических процессов, протекающих в живых клетках]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Эпигеномика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</a:rPr>
              <a:t>[изучение процессов эпигенетического наследования]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E4831-7081-4C59-9C82-F38D763A9505}"/>
              </a:ext>
            </a:extLst>
          </p:cNvPr>
          <p:cNvSpPr txBox="1"/>
          <p:nvPr/>
        </p:nvSpPr>
        <p:spPr>
          <a:xfrm>
            <a:off x="1495251" y="71438"/>
            <a:ext cx="67437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Будущее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8B3CF1-BEFB-4E52-B11E-A42DEF18B0C4}"/>
              </a:ext>
            </a:extLst>
          </p:cNvPr>
          <p:cNvSpPr/>
          <p:nvPr/>
        </p:nvSpPr>
        <p:spPr>
          <a:xfrm>
            <a:off x="4643438" y="928688"/>
            <a:ext cx="3929062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</a:rPr>
              <a:t>анализ больших массивов данных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</a:rPr>
              <a:t> моделирование [</a:t>
            </a:r>
            <a:r>
              <a:rPr lang="ru-RU" sz="1800" b="1" dirty="0">
                <a:solidFill>
                  <a:schemeClr val="tx1"/>
                </a:solidFill>
                <a:latin typeface="Constantia" panose="02030602050306030303" pitchFamily="18" charset="0"/>
              </a:rPr>
              <a:t>от построения математической модели того, как поведет себя лекарство в случае конкретной болезни у конкретного человека до отработки операций на компьютере]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</a:rPr>
              <a:t> репарационная медицина, 3D-печать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</a:rPr>
              <a:t> адресная доставка лекарств за счет применения </a:t>
            </a:r>
            <a:r>
              <a:rPr lang="ru-RU" sz="20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нанотехнологий</a:t>
            </a:r>
            <a:endParaRPr lang="ru-RU" sz="2000" b="1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</a:rPr>
              <a:t> создание </a:t>
            </a:r>
            <a:r>
              <a:rPr lang="ru-RU" sz="20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мультитаргетных</a:t>
            </a:r>
            <a: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</a:rPr>
              <a:t> препаратов </a:t>
            </a:r>
          </a:p>
        </p:txBody>
      </p:sp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id="{9D8FA52C-A872-4CD0-B387-B321A2CA8824}"/>
              </a:ext>
            </a:extLst>
          </p:cNvPr>
          <p:cNvSpPr/>
          <p:nvPr/>
        </p:nvSpPr>
        <p:spPr>
          <a:xfrm>
            <a:off x="1785938" y="785813"/>
            <a:ext cx="2857500" cy="64293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4C752295-ED23-4325-B6C1-7CBE34411B72}"/>
              </a:ext>
            </a:extLst>
          </p:cNvPr>
          <p:cNvSpPr/>
          <p:nvPr/>
        </p:nvSpPr>
        <p:spPr>
          <a:xfrm>
            <a:off x="2214563" y="1933618"/>
            <a:ext cx="2428875" cy="64293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84988CB6-7323-4648-A8F8-BEE18B149976}"/>
              </a:ext>
            </a:extLst>
          </p:cNvPr>
          <p:cNvSpPr/>
          <p:nvPr/>
        </p:nvSpPr>
        <p:spPr>
          <a:xfrm>
            <a:off x="2536032" y="3476473"/>
            <a:ext cx="2071687" cy="64293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id="{CF555BB4-C0AD-4F47-BDF5-7401507F5CFA}"/>
              </a:ext>
            </a:extLst>
          </p:cNvPr>
          <p:cNvSpPr/>
          <p:nvPr/>
        </p:nvSpPr>
        <p:spPr>
          <a:xfrm>
            <a:off x="2328864" y="5019329"/>
            <a:ext cx="2143125" cy="64293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928D205-594E-4E45-8EBB-7EA039EE3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54750"/>
              </p:ext>
            </p:extLst>
          </p:nvPr>
        </p:nvGraphicFramePr>
        <p:xfrm>
          <a:off x="0" y="739559"/>
          <a:ext cx="9143999" cy="6056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659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Общественные установки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 marL="29029" marR="29029" marT="14510" marB="145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Смена знака в отношении общества к темам здоровья и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долголетия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 marL="29029" marR="29029" marT="14510" marB="145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57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Государственное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целеполагание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 marL="29029" marR="29029" marT="14510" marB="145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Выделение активного долголетия граждан как одного из приоритетов государственной политики 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 marL="29029" marR="29029" marT="14510" marB="145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7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Оборудование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 marL="29029" marR="29029" marT="14510" marB="145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Локализация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инновационного оборудования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 marL="29029" marR="29029" marT="14510" marB="145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36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Фундаментальная наука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 marL="29029" marR="29029" marT="14510" marB="145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Повышение доли России в мировой фундаментальной медицине. Наличие определенного вектора развития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 marL="29029" marR="29029" marT="14510" marB="145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04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Финансы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 marL="29029" marR="29029" marT="14510" marB="145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Создание внутреннего инвестиционного рынка в области медицины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 marL="29029" marR="29029" marT="14510" marB="145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88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Кадры  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 marL="29029" marR="29029" marT="14510" marB="145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Создание в России полного спектра компетенций, необходимых для развития медицины будущего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 marL="29029" marR="29029" marT="14510" marB="145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836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  <a:cs typeface="Times New Roman" pitchFamily="18" charset="0"/>
                        </a:rPr>
                        <a:t>Законодательство,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  <a:cs typeface="Times New Roman" pitchFamily="18" charset="0"/>
                        </a:rPr>
                        <a:t> организация здравоохранения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 marL="29029" marR="29029" marT="14510" marB="145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  <a:cs typeface="Times New Roman" pitchFamily="18" charset="0"/>
                        </a:rPr>
                        <a:t>Совершенствование законодательной базы, повышение эффективности системы здравоохранения 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 marL="29029" marR="29029" marT="14510" marB="145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29534"/>
                  </a:ext>
                </a:extLst>
              </a:tr>
              <a:tr h="82836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Фармацевтика</a:t>
                      </a:r>
                      <a:endParaRPr lang="ru-RU" sz="18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 marL="29029" marR="29029" marT="14510" marB="145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Локализация производства в РФ, развитие инновационного</a:t>
                      </a:r>
                      <a:r>
                        <a:rPr lang="ru-RU" sz="1800" b="1" baseline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anose="02030602050306030303" pitchFamily="18" charset="0"/>
                        </a:rPr>
                        <a:t> направления, клинических исследований отечественных препаратов</a:t>
                      </a:r>
                      <a:endParaRPr lang="ru-RU" sz="18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 marL="29029" marR="29029" marT="14510" marB="1451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1114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EFE968-8610-4B9F-87F6-E8E4E9E2A63C}"/>
              </a:ext>
            </a:extLst>
          </p:cNvPr>
          <p:cNvSpPr txBox="1"/>
          <p:nvPr/>
        </p:nvSpPr>
        <p:spPr>
          <a:xfrm>
            <a:off x="895697" y="-29884"/>
            <a:ext cx="81438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Что мы можем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720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593" y="581891"/>
            <a:ext cx="753964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Ассоциации клинических фармакологов </a:t>
            </a:r>
          </a:p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Санкт-Петербурга 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ctr"/>
            <a:r>
              <a:rPr lang="ru-RU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15 лет</a:t>
            </a:r>
          </a:p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2007-2022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1795" y="6010382"/>
            <a:ext cx="7750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www.clinicpharm.ru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Рисунок 3" descr="logopit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5" y="2678904"/>
            <a:ext cx="2360295" cy="2360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32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 cstate="print">
            <a:lum bright="65000" contrast="-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/>
          <a:stretch/>
        </p:blipFill>
        <p:spPr>
          <a:xfrm>
            <a:off x="681317" y="1764536"/>
            <a:ext cx="8462683" cy="509346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9526" y="810190"/>
            <a:ext cx="8516471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Статья 4. Основные понятия, используемые в настоящем Федеральном </a:t>
            </a:r>
            <a:r>
              <a:rPr lang="ru-RU" sz="2000" b="1" dirty="0" smtClean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законе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1] </a:t>
            </a:r>
            <a:r>
              <a:rPr lang="ru-RU" sz="2400" b="1" dirty="0" smtClean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лекарственные </a:t>
            </a:r>
            <a:r>
              <a:rPr lang="ru-RU" sz="24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средства</a:t>
            </a:r>
            <a:r>
              <a:rPr lang="ru-RU" sz="20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вещества или их комбинации,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вступающие в контакт с организмом человека </a:t>
            </a:r>
            <a:r>
              <a:rPr lang="ru-RU" b="1" dirty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или животного,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проникающие в органы, ткани организма человека </a:t>
            </a:r>
            <a:r>
              <a:rPr lang="ru-RU" b="1" dirty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или животного</a:t>
            </a:r>
            <a:r>
              <a:rPr lang="ru-RU" sz="2000" b="1" dirty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применяемые для профилактики, диагностики </a:t>
            </a:r>
            <a:r>
              <a:rPr lang="ru-RU" sz="2000" b="1" dirty="0" smtClean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b="1" dirty="0" smtClean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lang="ru-RU" b="1" dirty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исключением веществ или их комбинаций, не контактирующих с организмом человека или </a:t>
            </a:r>
            <a:r>
              <a:rPr lang="ru-RU" b="1" dirty="0" smtClean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животного],</a:t>
            </a:r>
            <a:r>
              <a:rPr lang="ru-RU" sz="2000" b="1" dirty="0" smtClean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лечения заболевания, реабилитации, для сохранения, предотвращения или прерывания беременности </a:t>
            </a:r>
            <a:r>
              <a:rPr lang="ru-RU" b="1" dirty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и полученные из крови, плазмы крови, из органов, тканей организма человека или животного, растений, минералов методами синтеза или с применением биологических технологий. </a:t>
            </a:r>
            <a:endParaRPr lang="ru-RU" b="1" dirty="0" smtClean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3374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К </a:t>
            </a:r>
            <a:r>
              <a:rPr lang="ru-RU" b="1" dirty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лекарственным средствам относятся фармацевтические субстанции и лекарственные препараты;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000" b="1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5811" y="0"/>
            <a:ext cx="8444753" cy="2563906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Лекарственные средства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49597" y="6581001"/>
            <a:ext cx="77509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Федеральный закон от 12.04.2010 N 61-ФЗ </a:t>
            </a:r>
            <a:r>
              <a:rPr lang="ru-RU" sz="12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[ред</a:t>
            </a:r>
            <a:r>
              <a:rPr lang="ru-RU" sz="1200" b="1" dirty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 от </a:t>
            </a:r>
            <a:r>
              <a:rPr lang="ru-RU" sz="12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19.12.2022] «Об </a:t>
            </a:r>
            <a:r>
              <a:rPr lang="ru-RU" sz="1200" b="1" dirty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обращении лекарственных </a:t>
            </a:r>
            <a:r>
              <a:rPr lang="ru-RU" sz="12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средств»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 cstate="print">
            <a:lum bright="65000" contrast="-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/>
          <a:stretch/>
        </p:blipFill>
        <p:spPr>
          <a:xfrm>
            <a:off x="681317" y="1764536"/>
            <a:ext cx="8462683" cy="509346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6275" y="558864"/>
            <a:ext cx="8516471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4] </a:t>
            </a:r>
            <a:r>
              <a:rPr lang="ru-RU" sz="24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лекарственные препараты </a:t>
            </a:r>
            <a:r>
              <a:rPr lang="ru-RU" sz="2000" b="1" dirty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лекарственные средства в виде лекарственных форм</a:t>
            </a:r>
            <a:r>
              <a:rPr lang="ru-RU" sz="2000" b="1" dirty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, применяемые для профилактики, диагностики, лечения заболевания, реабилитации, для сохранения, предотвращения или прерывания беременности</a:t>
            </a:r>
            <a:r>
              <a:rPr lang="ru-RU" sz="2000" b="1" dirty="0" smtClean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3374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6.1] </a:t>
            </a:r>
            <a:r>
              <a:rPr lang="ru-RU" sz="2000" b="1" dirty="0" err="1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орфанные</a:t>
            </a:r>
            <a:r>
              <a:rPr lang="ru-RU" sz="2000" b="1" dirty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лекарственные </a:t>
            </a: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препараты…</a:t>
            </a:r>
            <a:endParaRPr lang="ru-RU" sz="2000" b="1" dirty="0">
              <a:solidFill>
                <a:srgbClr val="003374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6.2] </a:t>
            </a:r>
            <a:r>
              <a:rPr lang="ru-RU" sz="2000" b="1" dirty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биологические лекарственные </a:t>
            </a: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препараты…</a:t>
            </a:r>
            <a:endParaRPr lang="ru-RU" sz="2000" b="1" dirty="0">
              <a:solidFill>
                <a:srgbClr val="003374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7] </a:t>
            </a:r>
            <a:r>
              <a:rPr lang="ru-RU" sz="2000" b="1" dirty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иммунобиологические лекарственные </a:t>
            </a: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препараты…</a:t>
            </a:r>
            <a:endParaRPr lang="ru-RU" sz="2000" b="1" dirty="0">
              <a:solidFill>
                <a:srgbClr val="003374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7.1] </a:t>
            </a:r>
            <a:r>
              <a:rPr lang="ru-RU" sz="2000" b="1" dirty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биотехнологические лекарственные </a:t>
            </a: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препараты…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7.2] </a:t>
            </a:r>
            <a:r>
              <a:rPr lang="ru-RU" sz="2000" b="1" dirty="0" err="1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генотерапевтические</a:t>
            </a: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лекарственные препараты…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8] </a:t>
            </a:r>
            <a:r>
              <a:rPr lang="ru-RU" sz="2000" b="1" dirty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наркотические лекарственные </a:t>
            </a: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средства…</a:t>
            </a:r>
            <a:endParaRPr lang="ru-RU" sz="2000" b="1" dirty="0">
              <a:solidFill>
                <a:srgbClr val="003374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9] </a:t>
            </a:r>
            <a:r>
              <a:rPr lang="ru-RU" sz="2000" b="1" dirty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психотропные лекарственные </a:t>
            </a: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средства…</a:t>
            </a:r>
            <a:endParaRPr lang="ru-RU" sz="2000" b="1" dirty="0">
              <a:solidFill>
                <a:srgbClr val="003374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10] </a:t>
            </a:r>
            <a:r>
              <a:rPr lang="ru-RU" sz="2000" b="1" dirty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радиофармацевтические лекарственные средства</a:t>
            </a: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14] </a:t>
            </a:r>
            <a:r>
              <a:rPr lang="ru-RU" sz="2000" b="1" dirty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лекарственный растительный </a:t>
            </a: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препарат…</a:t>
            </a:r>
            <a:endParaRPr lang="ru-RU" sz="2000" b="1" dirty="0">
              <a:solidFill>
                <a:srgbClr val="003374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15] </a:t>
            </a:r>
            <a:r>
              <a:rPr lang="ru-RU" sz="2000" b="1" dirty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гомеопатический лекарственный </a:t>
            </a:r>
            <a:r>
              <a:rPr lang="ru-RU" sz="2000" b="1" dirty="0" smtClean="0">
                <a:solidFill>
                  <a:srgbClr val="00337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препарат…</a:t>
            </a:r>
            <a:endParaRPr lang="ru-RU" sz="2000" b="1" dirty="0">
              <a:solidFill>
                <a:srgbClr val="003374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5812" y="124691"/>
            <a:ext cx="8444753" cy="2563906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Лекарственные препараты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49597" y="6581001"/>
            <a:ext cx="77509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Федеральный закон от 12.04.2010 N 61-ФЗ </a:t>
            </a:r>
            <a:r>
              <a:rPr lang="ru-RU" sz="12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[ред</a:t>
            </a:r>
            <a:r>
              <a:rPr lang="ru-RU" sz="1200" b="1" dirty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 от </a:t>
            </a:r>
            <a:r>
              <a:rPr lang="ru-RU" sz="12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19.12.2022] «Об </a:t>
            </a:r>
            <a:r>
              <a:rPr lang="ru-RU" sz="1200" b="1" dirty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обращении лекарственных </a:t>
            </a:r>
            <a:r>
              <a:rPr lang="ru-RU" sz="12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средств»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6"/>
          <p:cNvSpPr>
            <a:spLocks noGrp="1"/>
          </p:cNvSpPr>
          <p:nvPr>
            <p:ph type="title"/>
          </p:nvPr>
        </p:nvSpPr>
        <p:spPr>
          <a:xfrm>
            <a:off x="1717012" y="225309"/>
            <a:ext cx="7200900" cy="935038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Жизненный цикл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лекарственного средства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965946"/>
              </p:ext>
            </p:extLst>
          </p:nvPr>
        </p:nvGraphicFramePr>
        <p:xfrm>
          <a:off x="395288" y="1484313"/>
          <a:ext cx="8748712" cy="5224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13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168661" y="1357298"/>
            <a:ext cx="4806679" cy="3865047"/>
            <a:chOff x="1811" y="806"/>
            <a:chExt cx="2138" cy="2173"/>
          </a:xfr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1811" y="806"/>
              <a:ext cx="2138" cy="271"/>
            </a:xfrm>
            <a:custGeom>
              <a:avLst/>
              <a:gdLst>
                <a:gd name="T0" fmla="*/ 4608 w 4608"/>
                <a:gd name="T1" fmla="*/ 292 h 584"/>
                <a:gd name="T2" fmla="*/ 4608 w 4608"/>
                <a:gd name="T3" fmla="*/ 293 h 584"/>
                <a:gd name="T4" fmla="*/ 4598 w 4608"/>
                <a:gd name="T5" fmla="*/ 320 h 584"/>
                <a:gd name="T6" fmla="*/ 4597 w 4608"/>
                <a:gd name="T7" fmla="*/ 320 h 584"/>
                <a:gd name="T8" fmla="*/ 2304 w 4608"/>
                <a:gd name="T9" fmla="*/ 584 h 584"/>
                <a:gd name="T10" fmla="*/ 11 w 4608"/>
                <a:gd name="T11" fmla="*/ 320 h 584"/>
                <a:gd name="T12" fmla="*/ 10 w 4608"/>
                <a:gd name="T13" fmla="*/ 320 h 584"/>
                <a:gd name="T14" fmla="*/ 0 w 4608"/>
                <a:gd name="T15" fmla="*/ 293 h 584"/>
                <a:gd name="T16" fmla="*/ 0 w 4608"/>
                <a:gd name="T17" fmla="*/ 292 h 584"/>
                <a:gd name="T18" fmla="*/ 2304 w 4608"/>
                <a:gd name="T19" fmla="*/ 0 h 584"/>
                <a:gd name="T20" fmla="*/ 4608 w 4608"/>
                <a:gd name="T21" fmla="*/ 29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8" h="584">
                  <a:moveTo>
                    <a:pt x="4608" y="292"/>
                  </a:moveTo>
                  <a:cubicBezTo>
                    <a:pt x="4608" y="292"/>
                    <a:pt x="4608" y="293"/>
                    <a:pt x="4608" y="293"/>
                  </a:cubicBezTo>
                  <a:cubicBezTo>
                    <a:pt x="4608" y="300"/>
                    <a:pt x="4604" y="308"/>
                    <a:pt x="4598" y="320"/>
                  </a:cubicBezTo>
                  <a:cubicBezTo>
                    <a:pt x="4597" y="320"/>
                    <a:pt x="4597" y="320"/>
                    <a:pt x="4597" y="320"/>
                  </a:cubicBezTo>
                  <a:cubicBezTo>
                    <a:pt x="4486" y="468"/>
                    <a:pt x="3502" y="584"/>
                    <a:pt x="2304" y="584"/>
                  </a:cubicBezTo>
                  <a:cubicBezTo>
                    <a:pt x="1106" y="584"/>
                    <a:pt x="122" y="468"/>
                    <a:pt x="11" y="320"/>
                  </a:cubicBezTo>
                  <a:cubicBezTo>
                    <a:pt x="11" y="320"/>
                    <a:pt x="11" y="320"/>
                    <a:pt x="10" y="320"/>
                  </a:cubicBezTo>
                  <a:cubicBezTo>
                    <a:pt x="4" y="308"/>
                    <a:pt x="0" y="300"/>
                    <a:pt x="0" y="293"/>
                  </a:cubicBezTo>
                  <a:cubicBezTo>
                    <a:pt x="0" y="293"/>
                    <a:pt x="0" y="292"/>
                    <a:pt x="0" y="292"/>
                  </a:cubicBezTo>
                  <a:cubicBezTo>
                    <a:pt x="0" y="131"/>
                    <a:pt x="1032" y="0"/>
                    <a:pt x="2304" y="0"/>
                  </a:cubicBezTo>
                  <a:cubicBezTo>
                    <a:pt x="3576" y="0"/>
                    <a:pt x="4608" y="131"/>
                    <a:pt x="4608" y="292"/>
                  </a:cubicBezTo>
                  <a:close/>
                </a:path>
              </a:pathLst>
            </a:custGeom>
            <a:gradFill>
              <a:gsLst>
                <a:gs pos="70000">
                  <a:srgbClr val="CDCDCD"/>
                </a:gs>
                <a:gs pos="0">
                  <a:schemeClr val="bg1">
                    <a:lumMod val="65000"/>
                  </a:schemeClr>
                </a:gs>
                <a:gs pos="31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100000" t="100000"/>
              </a:path>
            </a:gradFill>
            <a:ln w="4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1816" y="955"/>
              <a:ext cx="2128" cy="2024"/>
            </a:xfrm>
            <a:custGeom>
              <a:avLst/>
              <a:gdLst>
                <a:gd name="T0" fmla="*/ 4586 w 4586"/>
                <a:gd name="T1" fmla="*/ 0 h 4365"/>
                <a:gd name="T2" fmla="*/ 2603 w 4586"/>
                <a:gd name="T3" fmla="*/ 4326 h 4365"/>
                <a:gd name="T4" fmla="*/ 2293 w 4586"/>
                <a:gd name="T5" fmla="*/ 4365 h 4365"/>
                <a:gd name="T6" fmla="*/ 1983 w 4586"/>
                <a:gd name="T7" fmla="*/ 4326 h 4365"/>
                <a:gd name="T8" fmla="*/ 0 w 4586"/>
                <a:gd name="T9" fmla="*/ 0 h 4365"/>
                <a:gd name="T10" fmla="*/ 2293 w 4586"/>
                <a:gd name="T11" fmla="*/ 264 h 4365"/>
                <a:gd name="T12" fmla="*/ 4586 w 4586"/>
                <a:gd name="T13" fmla="*/ 0 h 4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6" h="4365">
                  <a:moveTo>
                    <a:pt x="4586" y="0"/>
                  </a:moveTo>
                  <a:cubicBezTo>
                    <a:pt x="4431" y="277"/>
                    <a:pt x="2603" y="2026"/>
                    <a:pt x="2603" y="4326"/>
                  </a:cubicBezTo>
                  <a:cubicBezTo>
                    <a:pt x="2603" y="4347"/>
                    <a:pt x="2464" y="4365"/>
                    <a:pt x="2293" y="4365"/>
                  </a:cubicBezTo>
                  <a:cubicBezTo>
                    <a:pt x="2122" y="4365"/>
                    <a:pt x="1983" y="4347"/>
                    <a:pt x="1983" y="4326"/>
                  </a:cubicBezTo>
                  <a:cubicBezTo>
                    <a:pt x="1983" y="2026"/>
                    <a:pt x="155" y="277"/>
                    <a:pt x="0" y="0"/>
                  </a:cubicBezTo>
                  <a:cubicBezTo>
                    <a:pt x="111" y="148"/>
                    <a:pt x="1095" y="264"/>
                    <a:pt x="2293" y="264"/>
                  </a:cubicBezTo>
                  <a:cubicBezTo>
                    <a:pt x="3491" y="264"/>
                    <a:pt x="4475" y="148"/>
                    <a:pt x="4586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49000">
                  <a:schemeClr val="bg1">
                    <a:lumMod val="85000"/>
                  </a:schemeClr>
                </a:gs>
                <a:gs pos="99000">
                  <a:schemeClr val="bg1">
                    <a:lumMod val="65000"/>
                  </a:schemeClr>
                </a:gs>
              </a:gsLst>
              <a:lin ang="10800000" scaled="0"/>
            </a:gradFill>
            <a:ln w="4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86314" y="5288340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препарат поступает в широкую медицинскую практику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748976" y="3639554"/>
            <a:ext cx="375211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15272" y="2500306"/>
            <a:ext cx="513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noProof="1" smtClean="0">
                <a:solidFill>
                  <a:srgbClr val="003374"/>
                </a:solidFill>
                <a:latin typeface="Constantia" pitchFamily="18" charset="0"/>
              </a:rPr>
              <a:t>5</a:t>
            </a:r>
            <a:endParaRPr lang="en-US" sz="5400" noProof="1">
              <a:solidFill>
                <a:srgbClr val="003374"/>
              </a:solidFill>
              <a:latin typeface="Constant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6270392" y="3689339"/>
            <a:ext cx="2302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проходит клинические испытания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6704" y="428604"/>
            <a:ext cx="1954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лекарств-</a:t>
            </a:r>
          </a:p>
          <a:p>
            <a:pPr lvl="0"/>
            <a:r>
              <a:rPr lang="ru-RU" sz="2400" b="1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кандидатов</a:t>
            </a:r>
          </a:p>
        </p:txBody>
      </p:sp>
      <p:grpSp>
        <p:nvGrpSpPr>
          <p:cNvPr id="15" name="Group 5"/>
          <p:cNvGrpSpPr/>
          <p:nvPr/>
        </p:nvGrpSpPr>
        <p:grpSpPr>
          <a:xfrm flipH="1">
            <a:off x="710305" y="2387488"/>
            <a:ext cx="3752114" cy="461665"/>
            <a:chOff x="5076056" y="3329068"/>
            <a:chExt cx="3752114" cy="461665"/>
          </a:xfrm>
        </p:grpSpPr>
        <p:cxnSp>
          <p:nvCxnSpPr>
            <p:cNvPr id="16" name="Straight Connector 6"/>
            <p:cNvCxnSpPr/>
            <p:nvPr/>
          </p:nvCxnSpPr>
          <p:spPr>
            <a:xfrm flipH="1">
              <a:off x="5076056" y="3723878"/>
              <a:ext cx="3752114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643439" y="3329068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noProof="1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Rectangle 8"/>
          <p:cNvSpPr/>
          <p:nvPr/>
        </p:nvSpPr>
        <p:spPr>
          <a:xfrm>
            <a:off x="428596" y="3000371"/>
            <a:ext cx="25864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препаратов проходят доклинические исследования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910" y="1714488"/>
            <a:ext cx="1232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noProof="1" smtClean="0">
                <a:solidFill>
                  <a:srgbClr val="003374"/>
                </a:solidFill>
                <a:latin typeface="Constantia" pitchFamily="18" charset="0"/>
              </a:rPr>
              <a:t>250</a:t>
            </a:r>
            <a:endParaRPr lang="en-US" sz="5400" b="1" noProof="1">
              <a:solidFill>
                <a:srgbClr val="003374"/>
              </a:solidFill>
              <a:latin typeface="Constantia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3714744" y="4857760"/>
            <a:ext cx="6351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noProof="1" smtClean="0">
                <a:solidFill>
                  <a:srgbClr val="003374"/>
                </a:solidFill>
                <a:latin typeface="Constantia" pitchFamily="18" charset="0"/>
              </a:rPr>
              <a:t>1</a:t>
            </a:r>
            <a:endParaRPr lang="ru-RU" sz="9600" dirty="0">
              <a:solidFill>
                <a:srgbClr val="003374"/>
              </a:solidFill>
              <a:latin typeface="Constantia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357422" y="285728"/>
            <a:ext cx="22333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400" b="1" noProof="1" smtClean="0">
                <a:solidFill>
                  <a:srgbClr val="003374"/>
                </a:solidFill>
                <a:latin typeface="Constantia" pitchFamily="18" charset="0"/>
              </a:rPr>
              <a:t>10,000</a:t>
            </a:r>
          </a:p>
        </p:txBody>
      </p:sp>
      <p:cxnSp>
        <p:nvCxnSpPr>
          <p:cNvPr id="133" name="Straight Connector 10"/>
          <p:cNvCxnSpPr/>
          <p:nvPr/>
        </p:nvCxnSpPr>
        <p:spPr>
          <a:xfrm rot="5400000">
            <a:off x="3965174" y="5964652"/>
            <a:ext cx="1214446" cy="79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0"/>
          <p:cNvCxnSpPr/>
          <p:nvPr/>
        </p:nvCxnSpPr>
        <p:spPr>
          <a:xfrm rot="5400000">
            <a:off x="4036170" y="1035478"/>
            <a:ext cx="1071569" cy="70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2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447" y="1632018"/>
            <a:ext cx="79054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/>
            <a:r>
              <a:rPr lang="ru-RU" sz="1600" b="1" dirty="0" smtClean="0">
                <a:latin typeface="Constantia" panose="02030602050306030303" pitchFamily="18" charset="0"/>
              </a:rPr>
              <a:t>10.1] 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оригинальный лекарственный препарат </a:t>
            </a:r>
            <a:r>
              <a:rPr lang="ru-RU" sz="1600" b="1" dirty="0">
                <a:latin typeface="Constantia" panose="02030602050306030303" pitchFamily="18" charset="0"/>
              </a:rPr>
              <a:t>- лекарственный препарат с новым действующим веществом, который первым зарегистрирован в </a:t>
            </a:r>
            <a:r>
              <a:rPr lang="ru-RU" sz="1600" b="1" dirty="0" smtClean="0">
                <a:latin typeface="Constantia" panose="02030602050306030303" pitchFamily="18" charset="0"/>
              </a:rPr>
              <a:t>РФ или </a:t>
            </a:r>
            <a:r>
              <a:rPr lang="ru-RU" sz="1600" b="1" dirty="0">
                <a:latin typeface="Constantia" panose="02030602050306030303" pitchFamily="18" charset="0"/>
              </a:rPr>
              <a:t>в иностранных государствах на основании результатов доклинических исследований лекарственных средств и клинических исследований лекарственных препаратов, подтверждающих его качество, эффективность и </a:t>
            </a:r>
            <a:r>
              <a:rPr lang="ru-RU" sz="1600" b="1" dirty="0" smtClean="0">
                <a:latin typeface="Constantia" panose="02030602050306030303" pitchFamily="18" charset="0"/>
              </a:rPr>
              <a:t>безопасность</a:t>
            </a:r>
          </a:p>
          <a:p>
            <a:pPr indent="342900"/>
            <a:endParaRPr lang="ru-RU" sz="1600" b="1" dirty="0">
              <a:latin typeface="Constantia" panose="02030602050306030303" pitchFamily="18" charset="0"/>
            </a:endParaRPr>
          </a:p>
          <a:p>
            <a:r>
              <a:rPr lang="ru-RU" sz="1600" b="1" dirty="0" smtClean="0">
                <a:latin typeface="Constantia" panose="02030602050306030303" pitchFamily="18" charset="0"/>
              </a:rPr>
              <a:t>       11] </a:t>
            </a:r>
            <a:r>
              <a:rPr lang="ru-RU" sz="2000" b="1" dirty="0" err="1">
                <a:solidFill>
                  <a:srgbClr val="C00000"/>
                </a:solidFill>
                <a:latin typeface="Constantia" panose="02030602050306030303" pitchFamily="18" charset="0"/>
              </a:rPr>
              <a:t>референтный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 лекарственный препарат </a:t>
            </a:r>
            <a:r>
              <a:rPr lang="ru-RU" sz="1600" b="1" dirty="0">
                <a:latin typeface="Constantia" panose="02030602050306030303" pitchFamily="18" charset="0"/>
              </a:rPr>
              <a:t>- лекарственный препарат, который используется для оценки биоэквивалентности или терапевтической эквивалентности, качества, эффективности и безопасности воспроизведенного лекарственного препарата или </a:t>
            </a:r>
            <a:r>
              <a:rPr lang="ru-RU" sz="1600" b="1" dirty="0" err="1">
                <a:latin typeface="Constantia" panose="02030602050306030303" pitchFamily="18" charset="0"/>
              </a:rPr>
              <a:t>биоаналогового</a:t>
            </a:r>
            <a:r>
              <a:rPr lang="ru-RU" sz="1600" b="1" dirty="0">
                <a:latin typeface="Constantia" panose="02030602050306030303" pitchFamily="18" charset="0"/>
              </a:rPr>
              <a:t> </a:t>
            </a:r>
            <a:r>
              <a:rPr lang="ru-RU" sz="1600" b="1" dirty="0" smtClean="0">
                <a:latin typeface="Constantia" panose="02030602050306030303" pitchFamily="18" charset="0"/>
              </a:rPr>
              <a:t>[</a:t>
            </a:r>
            <a:r>
              <a:rPr lang="ru-RU" sz="1600" b="1" dirty="0" err="1" smtClean="0">
                <a:latin typeface="Constantia" panose="02030602050306030303" pitchFamily="18" charset="0"/>
              </a:rPr>
              <a:t>биоподобного</a:t>
            </a:r>
            <a:r>
              <a:rPr lang="ru-RU" sz="1600" b="1" dirty="0" smtClean="0">
                <a:latin typeface="Constantia" panose="02030602050306030303" pitchFamily="18" charset="0"/>
              </a:rPr>
              <a:t>] </a:t>
            </a:r>
            <a:r>
              <a:rPr lang="ru-RU" sz="1600" b="1" dirty="0">
                <a:latin typeface="Constantia" panose="02030602050306030303" pitchFamily="18" charset="0"/>
              </a:rPr>
              <a:t>лекарственного препарата </a:t>
            </a:r>
            <a:r>
              <a:rPr lang="ru-RU" sz="1600" b="1" dirty="0" smtClean="0">
                <a:latin typeface="Constantia" panose="02030602050306030303" pitchFamily="18" charset="0"/>
              </a:rPr>
              <a:t>[</a:t>
            </a:r>
            <a:r>
              <a:rPr lang="ru-RU" sz="1600" b="1" dirty="0" err="1" smtClean="0">
                <a:latin typeface="Constantia" panose="02030602050306030303" pitchFamily="18" charset="0"/>
              </a:rPr>
              <a:t>биоаналога</a:t>
            </a:r>
            <a:r>
              <a:rPr lang="ru-RU" sz="1600" b="1" dirty="0" smtClean="0">
                <a:latin typeface="Constantia" panose="02030602050306030303" pitchFamily="18" charset="0"/>
              </a:rPr>
              <a:t>]</a:t>
            </a:r>
          </a:p>
          <a:p>
            <a:endParaRPr lang="ru-RU" sz="1600" b="1" dirty="0">
              <a:latin typeface="Constantia" panose="02030602050306030303" pitchFamily="18" charset="0"/>
            </a:endParaRPr>
          </a:p>
          <a:p>
            <a:r>
              <a:rPr lang="ru-RU" sz="1600" b="1" dirty="0" smtClean="0">
                <a:latin typeface="Constantia" panose="02030602050306030303" pitchFamily="18" charset="0"/>
              </a:rPr>
              <a:t>      12] </a:t>
            </a:r>
            <a:r>
              <a:rPr lang="ru-RU" sz="2000" b="1" dirty="0">
                <a:solidFill>
                  <a:srgbClr val="C00000"/>
                </a:solidFill>
                <a:latin typeface="Constantia" panose="02030602050306030303" pitchFamily="18" charset="0"/>
              </a:rPr>
              <a:t>воспроизведенный лекарственный препарат</a:t>
            </a:r>
            <a:r>
              <a:rPr lang="ru-RU" sz="1600" b="1" dirty="0">
                <a:latin typeface="Constantia" panose="02030602050306030303" pitchFamily="18" charset="0"/>
              </a:rPr>
              <a:t> - лекарственный препарат для медицинского применения, который имеет эквивалентный </a:t>
            </a:r>
            <a:r>
              <a:rPr lang="ru-RU" sz="1600" b="1" dirty="0" err="1">
                <a:latin typeface="Constantia" panose="02030602050306030303" pitchFamily="18" charset="0"/>
              </a:rPr>
              <a:t>референтному</a:t>
            </a:r>
            <a:r>
              <a:rPr lang="ru-RU" sz="1600" b="1" dirty="0">
                <a:latin typeface="Constantia" panose="02030602050306030303" pitchFamily="18" charset="0"/>
              </a:rPr>
              <a:t> лекарственному препарату качественный состав и количественный состав действующих веществ в эквивалентной лекарственной </a:t>
            </a:r>
            <a:r>
              <a:rPr lang="ru-RU" sz="1600" b="1" dirty="0" smtClean="0">
                <a:latin typeface="Constantia" panose="02030602050306030303" pitchFamily="18" charset="0"/>
              </a:rPr>
              <a:t>форме</a:t>
            </a:r>
            <a:endParaRPr lang="ru-RU" sz="1600" b="1" i="0" dirty="0">
              <a:effectLst/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0767" y="-91440"/>
            <a:ext cx="6849035" cy="1582141"/>
          </a:xfrm>
          <a:prstGeom prst="rect">
            <a:avLst/>
          </a:prstGeom>
          <a:noFill/>
        </p:spPr>
        <p:txBody>
          <a:bodyPr wrap="square" lIns="180000" tIns="180000" rIns="180000" rtlCol="0">
            <a:spAutoFit/>
          </a:bodyPr>
          <a:lstStyle/>
          <a:p>
            <a:pPr algn="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Оригинальные и воспроизведенные ЛП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49597" y="6581001"/>
            <a:ext cx="77509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Федеральный закон от 12.04.2010 N 61-ФЗ </a:t>
            </a:r>
            <a:r>
              <a:rPr lang="ru-RU" sz="12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[ред</a:t>
            </a:r>
            <a:r>
              <a:rPr lang="ru-RU" sz="1200" b="1" dirty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 от </a:t>
            </a:r>
            <a:r>
              <a:rPr lang="ru-RU" sz="12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19.12.2022] «Об </a:t>
            </a:r>
            <a:r>
              <a:rPr lang="ru-RU" sz="1200" b="1" dirty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обращении лекарственных </a:t>
            </a:r>
            <a:r>
              <a:rPr lang="ru-RU" sz="12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средств»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Straight Connector 10"/>
          <p:cNvCxnSpPr/>
          <p:nvPr/>
        </p:nvCxnSpPr>
        <p:spPr>
          <a:xfrm>
            <a:off x="5573713" y="2071688"/>
            <a:ext cx="95567" cy="428625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0"/>
          <p:cNvCxnSpPr/>
          <p:nvPr/>
        </p:nvCxnSpPr>
        <p:spPr>
          <a:xfrm rot="5400000">
            <a:off x="6679406" y="3107532"/>
            <a:ext cx="20732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0"/>
          <p:cNvCxnSpPr/>
          <p:nvPr/>
        </p:nvCxnSpPr>
        <p:spPr>
          <a:xfrm flipH="1">
            <a:off x="1425575" y="2071688"/>
            <a:ext cx="3176" cy="366871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0"/>
          <p:cNvCxnSpPr/>
          <p:nvPr/>
        </p:nvCxnSpPr>
        <p:spPr>
          <a:xfrm rot="5400000">
            <a:off x="1356519" y="4214019"/>
            <a:ext cx="4286250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3" name="Содержимое 119"/>
          <p:cNvSpPr>
            <a:spLocks noGrp="1"/>
          </p:cNvSpPr>
          <p:nvPr>
            <p:ph sz="half" idx="1"/>
          </p:nvPr>
        </p:nvSpPr>
        <p:spPr>
          <a:xfrm>
            <a:off x="457200" y="2000250"/>
            <a:ext cx="4038600" cy="41259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FFFF"/>
                </a:solidFill>
                <a:latin typeface="Constantia" pitchFamily="18" charset="0"/>
              </a:rPr>
              <a:t>Д</a:t>
            </a:r>
          </a:p>
        </p:txBody>
      </p:sp>
      <p:sp>
        <p:nvSpPr>
          <p:cNvPr id="52234" name="Содержимое 120"/>
          <p:cNvSpPr>
            <a:spLocks noGrp="1"/>
          </p:cNvSpPr>
          <p:nvPr>
            <p:ph sz="half" idx="2"/>
          </p:nvPr>
        </p:nvSpPr>
        <p:spPr>
          <a:xfrm>
            <a:off x="4648200" y="2000250"/>
            <a:ext cx="4038600" cy="41259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FFFF"/>
                </a:solidFill>
                <a:latin typeface="Constantia" pitchFamily="18" charset="0"/>
              </a:rPr>
              <a:t>ЕРИК</a:t>
            </a:r>
          </a:p>
        </p:txBody>
      </p:sp>
      <p:sp>
        <p:nvSpPr>
          <p:cNvPr id="112" name="Rectangle 8"/>
          <p:cNvSpPr>
            <a:spLocks noChangeArrowheads="1"/>
          </p:cNvSpPr>
          <p:nvPr/>
        </p:nvSpPr>
        <p:spPr bwMode="auto">
          <a:xfrm>
            <a:off x="257694" y="266007"/>
            <a:ext cx="8587048" cy="180568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Эффективность </a:t>
            </a: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 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безопасность</a:t>
            </a:r>
            <a:endParaRPr lang="en-U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173A8D"/>
                </a:solidFill>
                <a:latin typeface="Constantia" pitchFamily="18" charset="0"/>
              </a:rPr>
              <a:t>Оригинальный препарат  </a:t>
            </a:r>
            <a:r>
              <a:rPr lang="en-US" sz="2400" b="1" dirty="0" smtClean="0">
                <a:solidFill>
                  <a:srgbClr val="173A8D"/>
                </a:solidFill>
                <a:latin typeface="Constantia" pitchFamily="18" charset="0"/>
              </a:rPr>
              <a:t>VS</a:t>
            </a:r>
            <a:r>
              <a:rPr lang="ru-RU" sz="2400" b="1" dirty="0" smtClean="0">
                <a:solidFill>
                  <a:srgbClr val="173A8D"/>
                </a:solidFill>
                <a:latin typeface="Constantia" pitchFamily="18" charset="0"/>
              </a:rPr>
              <a:t> Воспроизв</a:t>
            </a:r>
            <a:r>
              <a:rPr lang="ru-RU" sz="2400" b="1" dirty="0">
                <a:solidFill>
                  <a:srgbClr val="173A8D"/>
                </a:solidFill>
                <a:latin typeface="Constantia" pitchFamily="18" charset="0"/>
              </a:rPr>
              <a:t>е</a:t>
            </a:r>
            <a:r>
              <a:rPr lang="ru-RU" sz="2400" b="1" dirty="0" smtClean="0">
                <a:solidFill>
                  <a:srgbClr val="173A8D"/>
                </a:solidFill>
                <a:latin typeface="Constantia" pitchFamily="18" charset="0"/>
              </a:rPr>
              <a:t>денный препарат </a:t>
            </a:r>
            <a:endParaRPr lang="ru-RU" sz="2400" b="1" dirty="0">
              <a:solidFill>
                <a:srgbClr val="173A8D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13" name="Rectangle 5"/>
          <p:cNvSpPr>
            <a:spLocks noChangeArrowheads="1"/>
          </p:cNvSpPr>
          <p:nvPr/>
        </p:nvSpPr>
        <p:spPr bwMode="auto">
          <a:xfrm>
            <a:off x="457199" y="2830909"/>
            <a:ext cx="3684877" cy="118784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доклинические 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клинические 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исследования</a:t>
            </a:r>
            <a:r>
              <a:rPr lang="en-US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ru-RU" sz="20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Constantia" pitchFamily="18" charset="0"/>
              </a:rPr>
              <a:t>I-III 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фазы 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17" name="Rectangle 10"/>
          <p:cNvSpPr>
            <a:spLocks noChangeArrowheads="1"/>
          </p:cNvSpPr>
          <p:nvPr/>
        </p:nvSpPr>
        <p:spPr bwMode="auto">
          <a:xfrm>
            <a:off x="4986048" y="2830909"/>
            <a:ext cx="3700751" cy="181590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108000" r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исследования 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б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иоэквивалентности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и</a:t>
            </a:r>
            <a:r>
              <a:rPr lang="en-US" sz="2000" b="1" dirty="0" smtClean="0">
                <a:solidFill>
                  <a:schemeClr val="tx1"/>
                </a:solidFill>
                <a:latin typeface="Constantia" pitchFamily="18" charset="0"/>
              </a:rPr>
              <a:t>/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терапевтической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эквивалентности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18" name="Rectangle 6"/>
          <p:cNvSpPr>
            <a:spLocks noChangeArrowheads="1"/>
          </p:cNvSpPr>
          <p:nvPr/>
        </p:nvSpPr>
        <p:spPr bwMode="auto">
          <a:xfrm>
            <a:off x="457199" y="4250530"/>
            <a:ext cx="3684877" cy="10696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1"/>
                </a:solidFill>
                <a:latin typeface="Constantia" pitchFamily="18" charset="0"/>
              </a:rPr>
              <a:t>п</a:t>
            </a: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остамаркетинговые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клинические 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и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сследования </a:t>
            </a:r>
            <a:r>
              <a:rPr lang="en-US" sz="2000" b="1" dirty="0" smtClean="0">
                <a:solidFill>
                  <a:schemeClr val="tx1"/>
                </a:solidFill>
                <a:latin typeface="Constantia" pitchFamily="18" charset="0"/>
              </a:rPr>
              <a:t>III-IV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фазы</a:t>
            </a:r>
            <a:r>
              <a:rPr lang="en-US" sz="2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19" name="Rectangle 7"/>
          <p:cNvSpPr>
            <a:spLocks noChangeArrowheads="1"/>
          </p:cNvSpPr>
          <p:nvPr/>
        </p:nvSpPr>
        <p:spPr bwMode="auto">
          <a:xfrm>
            <a:off x="1007534" y="5551920"/>
            <a:ext cx="5291667" cy="122987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научный 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анализ 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исходов,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chemeClr val="tx1"/>
                </a:solidFill>
                <a:latin typeface="Constantia" pitchFamily="18" charset="0"/>
              </a:rPr>
              <a:t>фармакоэкономические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 исследования,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оценка медицинских технологий 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1394</TotalTime>
  <Words>2063</Words>
  <Application>Microsoft Office PowerPoint</Application>
  <PresentationFormat>Экран (4:3)</PresentationFormat>
  <Paragraphs>269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Constantia</vt:lpstr>
      <vt:lpstr>Corbel</vt:lpstr>
      <vt:lpstr>FiraGO Book</vt:lpstr>
      <vt:lpstr>FiraGO Medium</vt:lpstr>
      <vt:lpstr>Times New Roman</vt:lpstr>
      <vt:lpstr>Wingdings</vt:lpstr>
      <vt:lpstr>Office Theme</vt:lpstr>
      <vt:lpstr>Презентация PowerPoint</vt:lpstr>
      <vt:lpstr>Презентация PowerPoint</vt:lpstr>
      <vt:lpstr>Лекарства</vt:lpstr>
      <vt:lpstr>Презентация PowerPoint</vt:lpstr>
      <vt:lpstr>Презентация PowerPoint</vt:lpstr>
      <vt:lpstr>Жизненный цикл лекарственного средства</vt:lpstr>
      <vt:lpstr>Презентация PowerPoint</vt:lpstr>
      <vt:lpstr>Презентация PowerPoint</vt:lpstr>
      <vt:lpstr>Презентация PowerPoint</vt:lpstr>
      <vt:lpstr>Идеальный воспроизведенный препарат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роста затрат на лекарства</vt:lpstr>
      <vt:lpstr>Презентация PowerPoint</vt:lpstr>
      <vt:lpstr>Лекарственное обеспечение населения</vt:lpstr>
      <vt:lpstr>Механизмы сдерживания государственных расходов на лекарственные средства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Бройдо Екатерина Николаевна</cp:lastModifiedBy>
  <cp:revision>217</cp:revision>
  <dcterms:created xsi:type="dcterms:W3CDTF">2016-11-18T14:12:19Z</dcterms:created>
  <dcterms:modified xsi:type="dcterms:W3CDTF">2023-03-17T07:33:17Z</dcterms:modified>
</cp:coreProperties>
</file>